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462" r:id="rId2"/>
    <p:sldId id="463" r:id="rId3"/>
    <p:sldId id="464" r:id="rId4"/>
    <p:sldId id="466" r:id="rId5"/>
    <p:sldId id="467" r:id="rId6"/>
    <p:sldId id="468" r:id="rId7"/>
    <p:sldId id="469" r:id="rId8"/>
    <p:sldId id="470" r:id="rId9"/>
    <p:sldId id="471" r:id="rId10"/>
    <p:sldId id="472" r:id="rId11"/>
    <p:sldId id="473" r:id="rId12"/>
    <p:sldId id="474" r:id="rId13"/>
    <p:sldId id="475" r:id="rId14"/>
    <p:sldId id="476" r:id="rId15"/>
    <p:sldId id="477" r:id="rId16"/>
    <p:sldId id="478" r:id="rId17"/>
    <p:sldId id="479" r:id="rId18"/>
    <p:sldId id="480" r:id="rId19"/>
    <p:sldId id="481" r:id="rId20"/>
    <p:sldId id="482" r:id="rId21"/>
    <p:sldId id="483" r:id="rId22"/>
    <p:sldId id="484" r:id="rId23"/>
    <p:sldId id="485" r:id="rId24"/>
    <p:sldId id="486" r:id="rId25"/>
    <p:sldId id="260" r:id="rId26"/>
    <p:sldId id="465" r:id="rId27"/>
  </p:sldIdLst>
  <p:sldSz cx="12192000" cy="6858000"/>
  <p:notesSz cx="6858000" cy="9144000"/>
  <p:embeddedFontLst>
    <p:embeddedFont>
      <p:font typeface="KoPub돋움체 Medium" panose="02020603020101020101" pitchFamily="18" charset="-127"/>
      <p:regular r:id="rId29"/>
    </p:embeddedFont>
    <p:embeddedFont>
      <p:font typeface="넥슨Lv1고딕 Bold" panose="00000800000000000000" pitchFamily="2" charset="-127"/>
      <p:bold r:id="rId30"/>
    </p:embeddedFont>
    <p:embeddedFont>
      <p:font typeface="G마켓 산스 TTF Bold" panose="02000000000000000000" pitchFamily="2" charset="-127"/>
      <p:bold r:id="rId31"/>
    </p:embeddedFont>
    <p:embeddedFont>
      <p:font typeface="나눔스퀘어 ExtraBold" panose="020B0600000101010101" pitchFamily="50" charset="-127"/>
      <p:bold r:id="rId32"/>
    </p:embeddedFont>
    <p:embeddedFont>
      <p:font typeface="나눔스퀘어_ac Bold" panose="020B0600000101010101" pitchFamily="50" charset="-127"/>
      <p:bold r:id="rId33"/>
    </p:embeddedFont>
    <p:embeddedFont>
      <p:font typeface="넥슨Lv1고딕" panose="00000500000000000000" pitchFamily="2" charset="-127"/>
      <p:regular r:id="rId34"/>
    </p:embeddedFont>
    <p:embeddedFont>
      <p:font typeface="넥슨Lv1고딕 Light" panose="00000300000000000000" pitchFamily="2" charset="-127"/>
      <p:regular r:id="rId35"/>
    </p:embeddedFont>
    <p:embeddedFont>
      <p:font typeface="맑은 고딕" panose="020B0503020000020004" pitchFamily="50" charset="-127"/>
      <p:regular r:id="rId36"/>
      <p:bold r:id="rId3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3A1"/>
    <a:srgbClr val="A7B4C1"/>
    <a:srgbClr val="00A4A8"/>
    <a:srgbClr val="06276A"/>
    <a:srgbClr val="0087CA"/>
    <a:srgbClr val="2960A3"/>
    <a:srgbClr val="1335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EBA7AF-1EE0-4CB8-8D4B-1904FDCC5F9E}" v="136" dt="2021-12-30T05:28:31.905"/>
    <p1510:client id="{9E660EC8-0249-40AB-B887-8336C942F14F}" v="104" dt="2021-12-30T05:28:44.3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12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18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6A1AE-2066-48B4-8AD2-5FA524B99954}" type="datetimeFigureOut">
              <a:rPr lang="ko-KR" altLang="en-US" smtClean="0"/>
              <a:t>2025-02-11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0D479-335F-4453-9FF1-22C80DC891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1653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83B0BD0-E618-4AAB-9B23-7EF113436F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50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CF11DEE-4CD9-4969-A96A-81B6C5B32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08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63651B4-9D46-49E4-90A8-F423CD524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89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종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484B73C-7C1A-4222-BFD2-736AC96DF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지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2020업무\200303 웨스트코(템플릿)\작업파일\인천공항공사 copy.png">
            <a:extLst>
              <a:ext uri="{FF2B5EF4-FFF2-40B4-BE49-F238E27FC236}">
                <a16:creationId xmlns:a16="http://schemas.microsoft.com/office/drawing/2014/main" id="{D79C16D6-8AB4-46A8-9646-862DBE2F80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231349" y="460826"/>
            <a:ext cx="1458014" cy="196399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8B1B7D-B0E8-486F-8223-94BDBBEB0754}"/>
              </a:ext>
            </a:extLst>
          </p:cNvPr>
          <p:cNvSpPr txBox="1"/>
          <p:nvPr userDrawn="1"/>
        </p:nvSpPr>
        <p:spPr>
          <a:xfrm>
            <a:off x="11503917" y="6416914"/>
            <a:ext cx="340158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buClr>
                <a:schemeClr val="bg1">
                  <a:lumMod val="65000"/>
                </a:schemeClr>
              </a:buClr>
            </a:pPr>
            <a:fld id="{65C27B18-E76F-4564-8E28-4FEDB0336CAC}" type="slidenum">
              <a:rPr lang="en-US" altLang="ko-KR" sz="900" spc="0" baseline="0" smtClean="0">
                <a:ln w="3175">
                  <a:solidFill>
                    <a:schemeClr val="bg1">
                      <a:lumMod val="65000"/>
                      <a:alpha val="10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n-ea"/>
              </a:rPr>
              <a:pPr algn="r">
                <a:buClr>
                  <a:schemeClr val="bg1">
                    <a:lumMod val="65000"/>
                  </a:schemeClr>
                </a:buClr>
              </a:pPr>
              <a:t>‹#›</a:t>
            </a:fld>
            <a:endParaRPr lang="ko-KR" altLang="en-US" sz="900" spc="0" baseline="0">
              <a:ln w="3175">
                <a:solidFill>
                  <a:schemeClr val="bg1">
                    <a:lumMod val="65000"/>
                    <a:alpha val="1000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1DB22B31-3CFF-47FE-8090-884A6F69112F}"/>
              </a:ext>
            </a:extLst>
          </p:cNvPr>
          <p:cNvSpPr/>
          <p:nvPr userDrawn="1"/>
        </p:nvSpPr>
        <p:spPr>
          <a:xfrm>
            <a:off x="509814" y="352155"/>
            <a:ext cx="1476686" cy="23083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40" normalizeH="0" baseline="0" noProof="0">
                <a:ln w="3175">
                  <a:solidFill>
                    <a:schemeClr val="bg1">
                      <a:lumMod val="75000"/>
                      <a:alpha val="10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INCHEON AIRPORT</a:t>
            </a:r>
          </a:p>
        </p:txBody>
      </p:sp>
    </p:spTree>
    <p:extLst>
      <p:ext uri="{BB962C8B-B14F-4D97-AF65-F5344CB8AC3E}">
        <p14:creationId xmlns:p14="http://schemas.microsoft.com/office/powerpoint/2010/main" val="1243785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00">
          <p15:clr>
            <a:srgbClr val="A4A3A4"/>
          </p15:clr>
        </p15:guide>
        <p15:guide id="2" pos="360">
          <p15:clr>
            <a:srgbClr val="A4A3A4"/>
          </p15:clr>
        </p15:guide>
        <p15:guide id="3" pos="7319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F7E7813-94ED-4228-8349-1CB1F831604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95" y="-1"/>
            <a:ext cx="483666" cy="98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5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1" r:id="rId2"/>
    <p:sldLayoutId id="2147483702" r:id="rId3"/>
    <p:sldLayoutId id="2147483704" r:id="rId4"/>
    <p:sldLayoutId id="2147483655" r:id="rId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4F0B0E4-49D4-44C3-8F89-141CD584A2E6}"/>
              </a:ext>
            </a:extLst>
          </p:cNvPr>
          <p:cNvSpPr txBox="1"/>
          <p:nvPr/>
        </p:nvSpPr>
        <p:spPr>
          <a:xfrm rot="19589630">
            <a:off x="5754640" y="4942215"/>
            <a:ext cx="28456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spc="100" dirty="0">
                <a:ln w="3175">
                  <a:solidFill>
                    <a:schemeClr val="bg1">
                      <a:lumMod val="75000"/>
                      <a:alpha val="10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WE CONNECT LIVES, CULTURES AND THE FUTURE</a:t>
            </a:r>
            <a:endParaRPr lang="ko-KR" altLang="en-US" sz="700" spc="100" dirty="0">
              <a:ln w="3175">
                <a:solidFill>
                  <a:schemeClr val="bg1">
                    <a:lumMod val="75000"/>
                    <a:alpha val="1000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A179F22D-1A84-4FB8-BC66-AC8061D8297F}"/>
              </a:ext>
            </a:extLst>
          </p:cNvPr>
          <p:cNvSpPr/>
          <p:nvPr/>
        </p:nvSpPr>
        <p:spPr>
          <a:xfrm>
            <a:off x="0" y="1035511"/>
            <a:ext cx="6007811" cy="418148"/>
          </a:xfrm>
          <a:prstGeom prst="rect">
            <a:avLst/>
          </a:prstGeom>
          <a:gradFill>
            <a:gsLst>
              <a:gs pos="0">
                <a:srgbClr val="93945B"/>
              </a:gs>
              <a:gs pos="41000">
                <a:srgbClr val="5F7E8F"/>
              </a:gs>
              <a:gs pos="71000">
                <a:srgbClr val="566C97"/>
              </a:gs>
              <a:gs pos="100000">
                <a:srgbClr val="443D6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21" name="직각 삼각형 20">
            <a:extLst>
              <a:ext uri="{FF2B5EF4-FFF2-40B4-BE49-F238E27FC236}">
                <a16:creationId xmlns:a16="http://schemas.microsoft.com/office/drawing/2014/main" id="{3B76C853-52AB-4B88-B432-986103433719}"/>
              </a:ext>
            </a:extLst>
          </p:cNvPr>
          <p:cNvSpPr/>
          <p:nvPr/>
        </p:nvSpPr>
        <p:spPr>
          <a:xfrm>
            <a:off x="6007811" y="1035511"/>
            <a:ext cx="462731" cy="418148"/>
          </a:xfrm>
          <a:prstGeom prst="rtTriangle">
            <a:avLst/>
          </a:prstGeom>
          <a:solidFill>
            <a:srgbClr val="443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55CE6C-420B-40A8-8FE7-3EC335AA7F38}"/>
              </a:ext>
            </a:extLst>
          </p:cNvPr>
          <p:cNvSpPr txBox="1"/>
          <p:nvPr/>
        </p:nvSpPr>
        <p:spPr>
          <a:xfrm>
            <a:off x="662522" y="1070090"/>
            <a:ext cx="3374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[</a:t>
            </a:r>
            <a:r>
              <a:rPr lang="ko-KR" altLang="en-US" sz="1600" dirty="0" err="1" smtClean="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제안사업</a:t>
            </a:r>
            <a:r>
              <a:rPr lang="en-US" altLang="ko-KR" sz="1600" dirty="0" smtClean="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600" dirty="0" err="1" smtClean="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자율제안</a:t>
            </a:r>
            <a:r>
              <a:rPr lang="en-US" altLang="ko-KR" sz="1600" dirty="0" smtClean="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 </a:t>
            </a:r>
            <a:r>
              <a:rPr lang="ko-KR" altLang="en-US" sz="1600" dirty="0" smtClean="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투자의향서 양식</a:t>
            </a:r>
            <a:r>
              <a:rPr lang="en-US" altLang="ko-KR" sz="1600" dirty="0" smtClean="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]</a:t>
            </a:r>
            <a:endParaRPr lang="ko-KR" altLang="en-US" sz="1600" dirty="0">
              <a:ln w="3175">
                <a:solidFill>
                  <a:schemeClr val="bg1">
                    <a:alpha val="10000"/>
                  </a:schemeClr>
                </a:solidFill>
              </a:ln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7B25B0-9F12-46D5-A0DE-A352A4336665}"/>
              </a:ext>
            </a:extLst>
          </p:cNvPr>
          <p:cNvSpPr txBox="1"/>
          <p:nvPr/>
        </p:nvSpPr>
        <p:spPr>
          <a:xfrm>
            <a:off x="662522" y="1623903"/>
            <a:ext cx="6580648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accent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제</a:t>
            </a:r>
            <a:r>
              <a:rPr lang="en-US" altLang="ko-KR" sz="48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accent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</a:t>
            </a:r>
            <a:r>
              <a:rPr lang="ko-KR" altLang="en-US" sz="48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accent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공항물류단지 </a:t>
            </a:r>
            <a:r>
              <a:rPr lang="en-US" altLang="ko-KR" sz="48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accent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000</a:t>
            </a:r>
            <a:r>
              <a:rPr lang="ko-KR" altLang="en-US" sz="48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accent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부지</a:t>
            </a:r>
            <a:endParaRPr lang="en-US" altLang="ko-KR" sz="4800" dirty="0" smtClean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accent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endParaRPr lang="en-US" altLang="ko-KR" sz="1000" dirty="0" smtClean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accent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r>
              <a:rPr lang="ko-KR" altLang="en-US" sz="48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accent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투자의향서</a:t>
            </a:r>
            <a:endParaRPr lang="ko-KR" altLang="en-US" sz="4800" dirty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accent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7DFB55-FFC1-4ABB-B276-7CB4BECED56F}"/>
              </a:ext>
            </a:extLst>
          </p:cNvPr>
          <p:cNvSpPr txBox="1"/>
          <p:nvPr/>
        </p:nvSpPr>
        <p:spPr>
          <a:xfrm>
            <a:off x="691397" y="3711900"/>
            <a:ext cx="1863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ln w="3175">
                  <a:solidFill>
                    <a:schemeClr val="tx1">
                      <a:lumMod val="50000"/>
                      <a:lumOff val="50000"/>
                      <a:alpha val="1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20XX. XX. XX.</a:t>
            </a:r>
            <a:endParaRPr lang="ko-KR" altLang="en-US" sz="2000" dirty="0">
              <a:ln w="3175">
                <a:solidFill>
                  <a:schemeClr val="tx1">
                    <a:lumMod val="50000"/>
                    <a:lumOff val="50000"/>
                    <a:alpha val="1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7DFB55-FFC1-4ABB-B276-7CB4BECED56F}"/>
              </a:ext>
            </a:extLst>
          </p:cNvPr>
          <p:cNvSpPr txBox="1"/>
          <p:nvPr/>
        </p:nvSpPr>
        <p:spPr>
          <a:xfrm>
            <a:off x="691397" y="4160119"/>
            <a:ext cx="1354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n w="3175">
                  <a:solidFill>
                    <a:schemeClr val="tx1">
                      <a:lumMod val="50000"/>
                      <a:lumOff val="50000"/>
                      <a:alpha val="1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제출 기업명</a:t>
            </a:r>
            <a:endParaRPr lang="ko-KR" altLang="en-US" sz="2000" dirty="0">
              <a:ln w="3175">
                <a:solidFill>
                  <a:schemeClr val="tx1">
                    <a:lumMod val="50000"/>
                    <a:lumOff val="50000"/>
                    <a:alpha val="1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7DFB55-FFC1-4ABB-B276-7CB4BECED56F}"/>
              </a:ext>
            </a:extLst>
          </p:cNvPr>
          <p:cNvSpPr txBox="1"/>
          <p:nvPr/>
        </p:nvSpPr>
        <p:spPr>
          <a:xfrm>
            <a:off x="691396" y="4920528"/>
            <a:ext cx="550718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500" dirty="0" smtClean="0">
                <a:ln w="3175">
                  <a:solidFill>
                    <a:schemeClr val="tx1">
                      <a:lumMod val="50000"/>
                      <a:lumOff val="50000"/>
                      <a:alpha val="10000"/>
                    </a:schemeClr>
                  </a:solidFill>
                </a:ln>
                <a:solidFill>
                  <a:srgbClr val="4143A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※ </a:t>
            </a:r>
            <a:r>
              <a:rPr lang="ko-KR" altLang="en-US" sz="1500" dirty="0" smtClean="0">
                <a:ln w="3175">
                  <a:solidFill>
                    <a:schemeClr val="tx1">
                      <a:lumMod val="50000"/>
                      <a:lumOff val="50000"/>
                      <a:alpha val="10000"/>
                    </a:schemeClr>
                  </a:solidFill>
                </a:ln>
                <a:solidFill>
                  <a:srgbClr val="4143A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본 양식은 표준 양식으로서</a:t>
            </a:r>
            <a:r>
              <a:rPr lang="en-US" altLang="ko-KR" sz="1500" dirty="0">
                <a:ln w="3175">
                  <a:solidFill>
                    <a:schemeClr val="tx1">
                      <a:lumMod val="50000"/>
                      <a:lumOff val="50000"/>
                      <a:alpha val="10000"/>
                    </a:schemeClr>
                  </a:solidFill>
                </a:ln>
                <a:solidFill>
                  <a:srgbClr val="4143A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ko-KR" altLang="en-US" sz="1500" dirty="0" smtClean="0">
                <a:ln w="3175">
                  <a:solidFill>
                    <a:schemeClr val="tx1">
                      <a:lumMod val="50000"/>
                      <a:lumOff val="50000"/>
                      <a:alpha val="10000"/>
                    </a:schemeClr>
                  </a:solidFill>
                </a:ln>
                <a:solidFill>
                  <a:srgbClr val="4143A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공항공사는 접수된 투자의향서의 내용이 </a:t>
            </a:r>
            <a:endParaRPr lang="en-US" altLang="ko-KR" sz="1500" dirty="0" smtClean="0">
              <a:ln w="3175">
                <a:solidFill>
                  <a:schemeClr val="tx1">
                    <a:lumMod val="50000"/>
                    <a:lumOff val="50000"/>
                    <a:alpha val="10000"/>
                  </a:schemeClr>
                </a:solidFill>
              </a:ln>
              <a:solidFill>
                <a:srgbClr val="4143A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algn="just"/>
            <a:r>
              <a:rPr lang="en-US" altLang="ko-KR" sz="1500" dirty="0">
                <a:ln w="3175">
                  <a:solidFill>
                    <a:schemeClr val="tx1">
                      <a:lumMod val="50000"/>
                      <a:lumOff val="50000"/>
                      <a:alpha val="10000"/>
                    </a:schemeClr>
                  </a:solidFill>
                </a:ln>
                <a:solidFill>
                  <a:srgbClr val="4143A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en-US" altLang="ko-KR" sz="1500" dirty="0" smtClean="0">
                <a:ln w="3175">
                  <a:solidFill>
                    <a:schemeClr val="tx1">
                      <a:lumMod val="50000"/>
                      <a:lumOff val="50000"/>
                      <a:alpha val="10000"/>
                    </a:schemeClr>
                  </a:solidFill>
                </a:ln>
                <a:solidFill>
                  <a:srgbClr val="4143A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  </a:t>
            </a:r>
            <a:r>
              <a:rPr lang="ko-KR" altLang="en-US" sz="1500" dirty="0" smtClean="0">
                <a:ln w="3175">
                  <a:solidFill>
                    <a:schemeClr val="tx1">
                      <a:lumMod val="50000"/>
                      <a:lumOff val="50000"/>
                      <a:alpha val="10000"/>
                    </a:schemeClr>
                  </a:solidFill>
                </a:ln>
                <a:solidFill>
                  <a:srgbClr val="4143A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미비한 경우 반려 또는 보완을 요청할 수 있으며</a:t>
            </a:r>
            <a:r>
              <a:rPr lang="en-US" altLang="ko-KR" sz="1500" dirty="0" smtClean="0">
                <a:ln w="3175">
                  <a:solidFill>
                    <a:schemeClr val="tx1">
                      <a:lumMod val="50000"/>
                      <a:lumOff val="50000"/>
                      <a:alpha val="10000"/>
                    </a:schemeClr>
                  </a:solidFill>
                </a:ln>
                <a:solidFill>
                  <a:srgbClr val="4143A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500" dirty="0" smtClean="0">
                <a:ln w="3175">
                  <a:solidFill>
                    <a:schemeClr val="tx1">
                      <a:lumMod val="50000"/>
                      <a:lumOff val="50000"/>
                      <a:alpha val="10000"/>
                    </a:schemeClr>
                  </a:solidFill>
                </a:ln>
                <a:solidFill>
                  <a:srgbClr val="4143A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작성자는 필요 시       </a:t>
            </a:r>
            <a:endParaRPr lang="en-US" altLang="ko-KR" sz="1500" dirty="0" smtClean="0">
              <a:ln w="3175">
                <a:solidFill>
                  <a:schemeClr val="tx1">
                    <a:lumMod val="50000"/>
                    <a:lumOff val="50000"/>
                    <a:alpha val="10000"/>
                  </a:schemeClr>
                </a:solidFill>
              </a:ln>
              <a:solidFill>
                <a:srgbClr val="4143A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algn="just"/>
            <a:r>
              <a:rPr lang="en-US" altLang="ko-KR" sz="1500" dirty="0">
                <a:ln w="3175">
                  <a:solidFill>
                    <a:schemeClr val="tx1">
                      <a:lumMod val="50000"/>
                      <a:lumOff val="50000"/>
                      <a:alpha val="10000"/>
                    </a:schemeClr>
                  </a:solidFill>
                </a:ln>
                <a:solidFill>
                  <a:srgbClr val="4143A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en-US" altLang="ko-KR" sz="1500" dirty="0" smtClean="0">
                <a:ln w="3175">
                  <a:solidFill>
                    <a:schemeClr val="tx1">
                      <a:lumMod val="50000"/>
                      <a:lumOff val="50000"/>
                      <a:alpha val="10000"/>
                    </a:schemeClr>
                  </a:solidFill>
                </a:ln>
                <a:solidFill>
                  <a:srgbClr val="4143A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  </a:t>
            </a:r>
            <a:r>
              <a:rPr lang="ko-KR" altLang="en-US" sz="1500" dirty="0" smtClean="0">
                <a:ln w="3175">
                  <a:solidFill>
                    <a:schemeClr val="tx1">
                      <a:lumMod val="50000"/>
                      <a:lumOff val="50000"/>
                      <a:alpha val="10000"/>
                    </a:schemeClr>
                  </a:solidFill>
                </a:ln>
                <a:solidFill>
                  <a:srgbClr val="4143A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항목 및 내용을 추가할 수 있습니다</a:t>
            </a:r>
            <a:r>
              <a:rPr lang="en-US" altLang="ko-KR" sz="1500" dirty="0" smtClean="0">
                <a:ln w="3175">
                  <a:solidFill>
                    <a:schemeClr val="tx1">
                      <a:lumMod val="50000"/>
                      <a:lumOff val="50000"/>
                      <a:alpha val="10000"/>
                    </a:schemeClr>
                  </a:solidFill>
                </a:ln>
                <a:solidFill>
                  <a:srgbClr val="4143A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.</a:t>
            </a:r>
            <a:endParaRPr lang="ko-KR" altLang="en-US" sz="1500" dirty="0">
              <a:ln w="3175">
                <a:solidFill>
                  <a:schemeClr val="tx1">
                    <a:lumMod val="50000"/>
                    <a:lumOff val="50000"/>
                    <a:alpha val="10000"/>
                  </a:schemeClr>
                </a:solidFill>
              </a:ln>
              <a:solidFill>
                <a:srgbClr val="4143A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56851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7EABD516-4718-4501-8830-605C96FC591D}"/>
              </a:ext>
            </a:extLst>
          </p:cNvPr>
          <p:cNvSpPr/>
          <p:nvPr/>
        </p:nvSpPr>
        <p:spPr>
          <a:xfrm>
            <a:off x="472107" y="599493"/>
            <a:ext cx="3076483" cy="446276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300" b="1" dirty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3</a:t>
            </a:r>
            <a:r>
              <a:rPr kumimoji="0" lang="en-US" altLang="ko-KR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 </a:t>
            </a:r>
            <a:r>
              <a:rPr kumimoji="0" lang="ko-KR" altLang="en-US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물동량 실적</a:t>
            </a:r>
            <a:r>
              <a:rPr kumimoji="0" lang="en-US" altLang="ko-KR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</a:t>
            </a:r>
            <a:r>
              <a:rPr kumimoji="0" lang="ko-KR" altLang="en-US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최근 </a:t>
            </a:r>
            <a:r>
              <a:rPr kumimoji="0" lang="en-US" altLang="ko-KR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5</a:t>
            </a:r>
            <a:r>
              <a:rPr kumimoji="0" lang="ko-KR" altLang="en-US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년</a:t>
            </a:r>
            <a:r>
              <a:rPr kumimoji="0" lang="en-US" altLang="ko-KR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</a:t>
            </a:r>
            <a:endParaRPr kumimoji="0" lang="en-US" altLang="ko-KR" sz="2300" b="1" i="0" u="none" strike="noStrike" kern="1200" cap="none" spc="0" normalizeH="0" baseline="0" noProof="0" dirty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0653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F507D562-E5EE-479C-B58E-F13D38310E72}"/>
              </a:ext>
            </a:extLst>
          </p:cNvPr>
          <p:cNvGrpSpPr/>
          <p:nvPr/>
        </p:nvGrpSpPr>
        <p:grpSpPr>
          <a:xfrm>
            <a:off x="4066456" y="2782669"/>
            <a:ext cx="2728597" cy="646331"/>
            <a:chOff x="3389128" y="2782669"/>
            <a:chExt cx="2728597" cy="64633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BA4C593-2D6F-4697-ADFE-D51777D0E3E9}"/>
                </a:ext>
              </a:extLst>
            </p:cNvPr>
            <p:cNvSpPr txBox="1"/>
            <p:nvPr/>
          </p:nvSpPr>
          <p:spPr>
            <a:xfrm>
              <a:off x="4323644" y="2782669"/>
              <a:ext cx="1794081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buClr>
                  <a:prstClr val="white">
                    <a:lumMod val="50000"/>
                  </a:prstClr>
                </a:buClr>
                <a:defRPr/>
              </a:pPr>
              <a:r>
                <a:rPr lang="ko-KR" altLang="en-US" sz="3600" spc="-15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accent1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투자 계획</a:t>
              </a:r>
              <a:endParaRPr lang="ko-KR" altLang="en-US" sz="3600" spc="-150" dirty="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accent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79D19257-47E9-4248-8C06-FC7622188B09}"/>
                </a:ext>
              </a:extLst>
            </p:cNvPr>
            <p:cNvGrpSpPr/>
            <p:nvPr/>
          </p:nvGrpSpPr>
          <p:grpSpPr>
            <a:xfrm>
              <a:off x="3389128" y="2793425"/>
              <a:ext cx="667488" cy="624820"/>
              <a:chOff x="1004263" y="2056084"/>
              <a:chExt cx="4852607" cy="409882"/>
            </a:xfrm>
          </p:grpSpPr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ABC43660-EA66-4D0D-954F-916467A368B3}"/>
                  </a:ext>
                </a:extLst>
              </p:cNvPr>
              <p:cNvSpPr/>
              <p:nvPr/>
            </p:nvSpPr>
            <p:spPr>
              <a:xfrm>
                <a:off x="1301270" y="2078449"/>
                <a:ext cx="4555600" cy="38751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DEDDAFA0-DFCA-4E20-BB34-72E0EC7AE14F}"/>
                  </a:ext>
                </a:extLst>
              </p:cNvPr>
              <p:cNvSpPr/>
              <p:nvPr/>
            </p:nvSpPr>
            <p:spPr>
              <a:xfrm>
                <a:off x="1004263" y="2056084"/>
                <a:ext cx="4555594" cy="387517"/>
              </a:xfrm>
              <a:prstGeom prst="rect">
                <a:avLst/>
              </a:prstGeom>
              <a:solidFill>
                <a:srgbClr val="0910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0" rtlCol="0" anchor="ctr">
                <a:noAutofit/>
              </a:bodyPr>
              <a:lstStyle/>
              <a:p>
                <a:pPr algn="ctr"/>
                <a:r>
                  <a:rPr lang="en-US" altLang="ko-KR" sz="2800" dirty="0" smtClean="0">
                    <a:ln w="3175">
                      <a:solidFill>
                        <a:schemeClr val="bg1">
                          <a:alpha val="10000"/>
                        </a:schemeClr>
                      </a:solidFill>
                    </a:ln>
                    <a:solidFill>
                      <a:prstClr val="white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03</a:t>
                </a:r>
                <a:endParaRPr lang="ko-KR" altLang="en-US" sz="2800" dirty="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prstClr val="white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F7192D26-BE30-4961-89B7-FDCF8C1EA30A}"/>
              </a:ext>
            </a:extLst>
          </p:cNvPr>
          <p:cNvGrpSpPr/>
          <p:nvPr/>
        </p:nvGrpSpPr>
        <p:grpSpPr>
          <a:xfrm>
            <a:off x="5129048" y="3779696"/>
            <a:ext cx="2441455" cy="338554"/>
            <a:chOff x="4105058" y="3779696"/>
            <a:chExt cx="2441455" cy="33855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FB8DB7-8A15-4F46-82D7-EEC4CBC4FD28}"/>
                </a:ext>
              </a:extLst>
            </p:cNvPr>
            <p:cNvSpPr txBox="1"/>
            <p:nvPr/>
          </p:nvSpPr>
          <p:spPr>
            <a:xfrm>
              <a:off x="4569690" y="3779696"/>
              <a:ext cx="1976823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buClr>
                  <a:prstClr val="white">
                    <a:lumMod val="50000"/>
                  </a:prstClr>
                </a:buClr>
                <a:defRPr/>
              </a:pPr>
              <a:r>
                <a:rPr lang="ko-KR" altLang="en-US" sz="160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사업 규모 및 자금 계획</a:t>
              </a:r>
              <a:endParaRPr lang="ko-KR" altLang="en-US" sz="1600" dirty="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795F3E78-4BCE-4C79-80B2-111DB50C77B4}"/>
                </a:ext>
              </a:extLst>
            </p:cNvPr>
            <p:cNvGrpSpPr/>
            <p:nvPr/>
          </p:nvGrpSpPr>
          <p:grpSpPr>
            <a:xfrm>
              <a:off x="4105058" y="3788907"/>
              <a:ext cx="327595" cy="313942"/>
              <a:chOff x="3960679" y="3856790"/>
              <a:chExt cx="327595" cy="313942"/>
            </a:xfrm>
          </p:grpSpPr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id="{B237FE77-450B-41EF-A8A1-B5FBA10F6388}"/>
                  </a:ext>
                </a:extLst>
              </p:cNvPr>
              <p:cNvSpPr/>
              <p:nvPr/>
            </p:nvSpPr>
            <p:spPr>
              <a:xfrm>
                <a:off x="3960679" y="3856790"/>
                <a:ext cx="327595" cy="30882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BAEBDB3-7644-4239-AB88-453F6E5E169F}"/>
                  </a:ext>
                </a:extLst>
              </p:cNvPr>
              <p:cNvSpPr txBox="1"/>
              <p:nvPr/>
            </p:nvSpPr>
            <p:spPr>
              <a:xfrm>
                <a:off x="3975236" y="3862955"/>
                <a:ext cx="298480" cy="3077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en-US" altLang="ko-KR" sz="1400" dirty="0">
                    <a:ln w="3175">
                      <a:solidFill>
                        <a:srgbClr val="0068BC">
                          <a:alpha val="10000"/>
                        </a:srgbClr>
                      </a:solidFill>
                    </a:ln>
                    <a:solidFill>
                      <a:srgbClr val="09102A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1</a:t>
                </a:r>
                <a:endParaRPr lang="ko-KR" altLang="en-US" sz="1400" dirty="0">
                  <a:ln w="3175">
                    <a:solidFill>
                      <a:srgbClr val="0068BC">
                        <a:alpha val="10000"/>
                      </a:srgbClr>
                    </a:solidFill>
                  </a:ln>
                  <a:solidFill>
                    <a:srgbClr val="09102A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22CC93E4-E2E0-438C-A984-083CA2DFC30B}"/>
              </a:ext>
            </a:extLst>
          </p:cNvPr>
          <p:cNvGrpSpPr/>
          <p:nvPr/>
        </p:nvGrpSpPr>
        <p:grpSpPr>
          <a:xfrm>
            <a:off x="5129048" y="4216786"/>
            <a:ext cx="1405915" cy="338554"/>
            <a:chOff x="4105058" y="4191863"/>
            <a:chExt cx="1405915" cy="33855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DE2385D-8CF7-4E2F-B61D-44300C548933}"/>
                </a:ext>
              </a:extLst>
            </p:cNvPr>
            <p:cNvSpPr txBox="1"/>
            <p:nvPr/>
          </p:nvSpPr>
          <p:spPr>
            <a:xfrm>
              <a:off x="4569690" y="4191863"/>
              <a:ext cx="941283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buClr>
                  <a:prstClr val="white">
                    <a:lumMod val="50000"/>
                  </a:prstClr>
                </a:buClr>
                <a:defRPr/>
              </a:pPr>
              <a:r>
                <a:rPr lang="ko-KR" altLang="en-US" sz="160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건축 계획</a:t>
              </a:r>
              <a:endParaRPr lang="ko-KR" altLang="en-US" sz="1600" dirty="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AF1FF502-FC78-4FDD-AECC-1D933C76AB65}"/>
                </a:ext>
              </a:extLst>
            </p:cNvPr>
            <p:cNvGrpSpPr/>
            <p:nvPr/>
          </p:nvGrpSpPr>
          <p:grpSpPr>
            <a:xfrm>
              <a:off x="4105058" y="4201074"/>
              <a:ext cx="327595" cy="313945"/>
              <a:chOff x="3960679" y="4268957"/>
              <a:chExt cx="327595" cy="313945"/>
            </a:xfrm>
          </p:grpSpPr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525CE6B9-A6D9-41C7-8DE9-85C36E5A00BF}"/>
                  </a:ext>
                </a:extLst>
              </p:cNvPr>
              <p:cNvSpPr/>
              <p:nvPr/>
            </p:nvSpPr>
            <p:spPr>
              <a:xfrm>
                <a:off x="3960679" y="4268957"/>
                <a:ext cx="327595" cy="30882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0339FF-29D1-4DDC-B79C-DEF4B1251D96}"/>
                  </a:ext>
                </a:extLst>
              </p:cNvPr>
              <p:cNvSpPr txBox="1"/>
              <p:nvPr/>
            </p:nvSpPr>
            <p:spPr>
              <a:xfrm>
                <a:off x="3975236" y="4275125"/>
                <a:ext cx="298480" cy="3077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en-US" altLang="ko-KR" sz="1400" dirty="0">
                    <a:ln w="3175">
                      <a:solidFill>
                        <a:srgbClr val="0068BC">
                          <a:alpha val="10000"/>
                        </a:srgbClr>
                      </a:solidFill>
                    </a:ln>
                    <a:solidFill>
                      <a:srgbClr val="09102A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2</a:t>
                </a:r>
                <a:endParaRPr lang="ko-KR" altLang="en-US" sz="1400" dirty="0">
                  <a:ln w="3175">
                    <a:solidFill>
                      <a:srgbClr val="0068BC">
                        <a:alpha val="10000"/>
                      </a:srgbClr>
                    </a:solidFill>
                  </a:ln>
                  <a:solidFill>
                    <a:srgbClr val="09102A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9D56F9CC-E665-4790-8F49-916BF9F4EC1C}"/>
              </a:ext>
            </a:extLst>
          </p:cNvPr>
          <p:cNvGrpSpPr/>
          <p:nvPr/>
        </p:nvGrpSpPr>
        <p:grpSpPr>
          <a:xfrm>
            <a:off x="5129048" y="4653876"/>
            <a:ext cx="2162533" cy="338554"/>
            <a:chOff x="4105058" y="4191863"/>
            <a:chExt cx="2162533" cy="33855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CEF6454-F161-4C82-91F0-0496547BEAC1}"/>
                </a:ext>
              </a:extLst>
            </p:cNvPr>
            <p:cNvSpPr txBox="1"/>
            <p:nvPr/>
          </p:nvSpPr>
          <p:spPr>
            <a:xfrm>
              <a:off x="4569690" y="4191863"/>
              <a:ext cx="1697901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buClr>
                  <a:prstClr val="white">
                    <a:lumMod val="50000"/>
                  </a:prstClr>
                </a:buClr>
                <a:defRPr/>
              </a:pPr>
              <a:r>
                <a:rPr lang="ko-KR" altLang="en-US" sz="160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물류설비 구축 계획</a:t>
              </a:r>
              <a:endParaRPr lang="ko-KR" altLang="en-US" sz="1600" dirty="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725542BE-383B-4144-85BF-D1055F71DBA7}"/>
                </a:ext>
              </a:extLst>
            </p:cNvPr>
            <p:cNvGrpSpPr/>
            <p:nvPr/>
          </p:nvGrpSpPr>
          <p:grpSpPr>
            <a:xfrm>
              <a:off x="4105058" y="4201074"/>
              <a:ext cx="327595" cy="313945"/>
              <a:chOff x="3960679" y="4268957"/>
              <a:chExt cx="327595" cy="313945"/>
            </a:xfrm>
          </p:grpSpPr>
          <p:sp>
            <p:nvSpPr>
              <p:cNvPr id="33" name="직사각형 32">
                <a:extLst>
                  <a:ext uri="{FF2B5EF4-FFF2-40B4-BE49-F238E27FC236}">
                    <a16:creationId xmlns:a16="http://schemas.microsoft.com/office/drawing/2014/main" id="{9D2E5BEA-8E79-4AC7-8351-C922D79B88C5}"/>
                  </a:ext>
                </a:extLst>
              </p:cNvPr>
              <p:cNvSpPr/>
              <p:nvPr/>
            </p:nvSpPr>
            <p:spPr>
              <a:xfrm>
                <a:off x="3960679" y="4268957"/>
                <a:ext cx="327595" cy="30882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28F317A-ECDE-4156-8E10-5D47052C1476}"/>
                  </a:ext>
                </a:extLst>
              </p:cNvPr>
              <p:cNvSpPr txBox="1"/>
              <p:nvPr/>
            </p:nvSpPr>
            <p:spPr>
              <a:xfrm>
                <a:off x="3975236" y="4275125"/>
                <a:ext cx="298480" cy="3077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en-US" altLang="ko-KR" sz="1400" dirty="0">
                    <a:ln w="3175">
                      <a:solidFill>
                        <a:srgbClr val="0068BC">
                          <a:alpha val="10000"/>
                        </a:srgbClr>
                      </a:solidFill>
                    </a:ln>
                    <a:solidFill>
                      <a:srgbClr val="09102A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3</a:t>
                </a:r>
                <a:endParaRPr lang="ko-KR" altLang="en-US" sz="1400" dirty="0">
                  <a:ln w="3175">
                    <a:solidFill>
                      <a:srgbClr val="0068BC">
                        <a:alpha val="10000"/>
                      </a:srgbClr>
                    </a:solidFill>
                  </a:ln>
                  <a:solidFill>
                    <a:srgbClr val="09102A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</p:grpSp>
      <p:pic>
        <p:nvPicPr>
          <p:cNvPr id="37" name="그래픽 36">
            <a:extLst>
              <a:ext uri="{FF2B5EF4-FFF2-40B4-BE49-F238E27FC236}">
                <a16:creationId xmlns:a16="http://schemas.microsoft.com/office/drawing/2014/main" id="{406A7BEA-41A6-49F9-B308-CDC36D749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856289" y="6276880"/>
            <a:ext cx="1903568" cy="30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28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7EABD516-4718-4501-8830-605C96FC591D}"/>
              </a:ext>
            </a:extLst>
          </p:cNvPr>
          <p:cNvSpPr/>
          <p:nvPr/>
        </p:nvSpPr>
        <p:spPr>
          <a:xfrm>
            <a:off x="472107" y="599493"/>
            <a:ext cx="3098925" cy="446276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1. </a:t>
            </a:r>
            <a:r>
              <a:rPr kumimoji="0" lang="ko-KR" altLang="en-US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사업 규모 및 자금 계획</a:t>
            </a:r>
            <a:endParaRPr kumimoji="0" lang="en-US" altLang="ko-KR" sz="2300" b="1" i="0" u="none" strike="noStrike" kern="1200" cap="none" spc="0" normalizeH="0" baseline="0" noProof="0" dirty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0335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7EABD516-4718-4501-8830-605C96FC591D}"/>
              </a:ext>
            </a:extLst>
          </p:cNvPr>
          <p:cNvSpPr/>
          <p:nvPr/>
        </p:nvSpPr>
        <p:spPr>
          <a:xfrm>
            <a:off x="472107" y="599493"/>
            <a:ext cx="1611339" cy="446276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2. </a:t>
            </a:r>
            <a:r>
              <a:rPr lang="ko-KR" altLang="en-US" sz="2300" b="1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건축 계획</a:t>
            </a:r>
            <a:endParaRPr kumimoji="0" lang="en-US" altLang="ko-KR" sz="2300" b="1" i="0" u="none" strike="noStrike" kern="1200" cap="none" spc="0" normalizeH="0" baseline="0" noProof="0" dirty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059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7EABD516-4718-4501-8830-605C96FC591D}"/>
              </a:ext>
            </a:extLst>
          </p:cNvPr>
          <p:cNvSpPr/>
          <p:nvPr/>
        </p:nvSpPr>
        <p:spPr>
          <a:xfrm>
            <a:off x="472107" y="599493"/>
            <a:ext cx="2698175" cy="446276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300" b="1" dirty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3</a:t>
            </a:r>
            <a:r>
              <a:rPr kumimoji="0" lang="en-US" altLang="ko-KR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 </a:t>
            </a:r>
            <a:r>
              <a:rPr kumimoji="0" lang="ko-KR" altLang="en-US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물류설비 구축 계획</a:t>
            </a:r>
            <a:endParaRPr kumimoji="0" lang="en-US" altLang="ko-KR" sz="2300" b="1" i="0" u="none" strike="noStrike" kern="1200" cap="none" spc="0" normalizeH="0" baseline="0" noProof="0" dirty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54785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F507D562-E5EE-479C-B58E-F13D38310E72}"/>
              </a:ext>
            </a:extLst>
          </p:cNvPr>
          <p:cNvGrpSpPr/>
          <p:nvPr/>
        </p:nvGrpSpPr>
        <p:grpSpPr>
          <a:xfrm>
            <a:off x="4066456" y="2782669"/>
            <a:ext cx="2728597" cy="646331"/>
            <a:chOff x="3389128" y="2782669"/>
            <a:chExt cx="2728597" cy="64633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BA4C593-2D6F-4697-ADFE-D51777D0E3E9}"/>
                </a:ext>
              </a:extLst>
            </p:cNvPr>
            <p:cNvSpPr txBox="1"/>
            <p:nvPr/>
          </p:nvSpPr>
          <p:spPr>
            <a:xfrm>
              <a:off x="4323644" y="2782669"/>
              <a:ext cx="1794081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buClr>
                  <a:prstClr val="white">
                    <a:lumMod val="50000"/>
                  </a:prstClr>
                </a:buClr>
                <a:defRPr/>
              </a:pPr>
              <a:r>
                <a:rPr lang="ko-KR" altLang="en-US" sz="3600" spc="-15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accent1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투자 효과</a:t>
              </a:r>
              <a:endParaRPr lang="ko-KR" altLang="en-US" sz="3600" spc="-150" dirty="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accent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79D19257-47E9-4248-8C06-FC7622188B09}"/>
                </a:ext>
              </a:extLst>
            </p:cNvPr>
            <p:cNvGrpSpPr/>
            <p:nvPr/>
          </p:nvGrpSpPr>
          <p:grpSpPr>
            <a:xfrm>
              <a:off x="3389128" y="2793425"/>
              <a:ext cx="667488" cy="624820"/>
              <a:chOff x="1004263" y="2056084"/>
              <a:chExt cx="4852607" cy="409882"/>
            </a:xfrm>
          </p:grpSpPr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ABC43660-EA66-4D0D-954F-916467A368B3}"/>
                  </a:ext>
                </a:extLst>
              </p:cNvPr>
              <p:cNvSpPr/>
              <p:nvPr/>
            </p:nvSpPr>
            <p:spPr>
              <a:xfrm>
                <a:off x="1301270" y="2078449"/>
                <a:ext cx="4555600" cy="38751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DEDDAFA0-DFCA-4E20-BB34-72E0EC7AE14F}"/>
                  </a:ext>
                </a:extLst>
              </p:cNvPr>
              <p:cNvSpPr/>
              <p:nvPr/>
            </p:nvSpPr>
            <p:spPr>
              <a:xfrm>
                <a:off x="1004263" y="2056084"/>
                <a:ext cx="4555594" cy="387517"/>
              </a:xfrm>
              <a:prstGeom prst="rect">
                <a:avLst/>
              </a:prstGeom>
              <a:solidFill>
                <a:srgbClr val="0910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0" rtlCol="0" anchor="ctr">
                <a:noAutofit/>
              </a:bodyPr>
              <a:lstStyle/>
              <a:p>
                <a:pPr algn="ctr"/>
                <a:r>
                  <a:rPr lang="en-US" altLang="ko-KR" sz="2800" dirty="0" smtClean="0">
                    <a:ln w="3175">
                      <a:solidFill>
                        <a:schemeClr val="bg1">
                          <a:alpha val="10000"/>
                        </a:schemeClr>
                      </a:solidFill>
                    </a:ln>
                    <a:solidFill>
                      <a:prstClr val="white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04</a:t>
                </a:r>
                <a:endParaRPr lang="ko-KR" altLang="en-US" sz="2800" dirty="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prstClr val="white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F7192D26-BE30-4961-89B7-FDCF8C1EA30A}"/>
              </a:ext>
            </a:extLst>
          </p:cNvPr>
          <p:cNvGrpSpPr/>
          <p:nvPr/>
        </p:nvGrpSpPr>
        <p:grpSpPr>
          <a:xfrm>
            <a:off x="5129048" y="3779696"/>
            <a:ext cx="1934906" cy="338554"/>
            <a:chOff x="4105058" y="3779696"/>
            <a:chExt cx="1934906" cy="33855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FB8DB7-8A15-4F46-82D7-EEC4CBC4FD28}"/>
                </a:ext>
              </a:extLst>
            </p:cNvPr>
            <p:cNvSpPr txBox="1"/>
            <p:nvPr/>
          </p:nvSpPr>
          <p:spPr>
            <a:xfrm>
              <a:off x="4569690" y="3779696"/>
              <a:ext cx="1470274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buClr>
                  <a:prstClr val="white">
                    <a:lumMod val="50000"/>
                  </a:prstClr>
                </a:buClr>
                <a:defRPr/>
              </a:pPr>
              <a:r>
                <a:rPr lang="ko-KR" altLang="en-US" sz="160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인천공항 기여도</a:t>
              </a:r>
              <a:endParaRPr lang="ko-KR" altLang="en-US" sz="1600" dirty="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795F3E78-4BCE-4C79-80B2-111DB50C77B4}"/>
                </a:ext>
              </a:extLst>
            </p:cNvPr>
            <p:cNvGrpSpPr/>
            <p:nvPr/>
          </p:nvGrpSpPr>
          <p:grpSpPr>
            <a:xfrm>
              <a:off x="4105058" y="3788907"/>
              <a:ext cx="327595" cy="313942"/>
              <a:chOff x="3960679" y="3856790"/>
              <a:chExt cx="327595" cy="313942"/>
            </a:xfrm>
          </p:grpSpPr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id="{B237FE77-450B-41EF-A8A1-B5FBA10F6388}"/>
                  </a:ext>
                </a:extLst>
              </p:cNvPr>
              <p:cNvSpPr/>
              <p:nvPr/>
            </p:nvSpPr>
            <p:spPr>
              <a:xfrm>
                <a:off x="3960679" y="3856790"/>
                <a:ext cx="327595" cy="30882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BAEBDB3-7644-4239-AB88-453F6E5E169F}"/>
                  </a:ext>
                </a:extLst>
              </p:cNvPr>
              <p:cNvSpPr txBox="1"/>
              <p:nvPr/>
            </p:nvSpPr>
            <p:spPr>
              <a:xfrm>
                <a:off x="3975236" y="3862955"/>
                <a:ext cx="298480" cy="3077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en-US" altLang="ko-KR" sz="1400" dirty="0">
                    <a:ln w="3175">
                      <a:solidFill>
                        <a:srgbClr val="0068BC">
                          <a:alpha val="10000"/>
                        </a:srgbClr>
                      </a:solidFill>
                    </a:ln>
                    <a:solidFill>
                      <a:srgbClr val="09102A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1</a:t>
                </a:r>
                <a:endParaRPr lang="ko-KR" altLang="en-US" sz="1400" dirty="0">
                  <a:ln w="3175">
                    <a:solidFill>
                      <a:srgbClr val="0068BC">
                        <a:alpha val="10000"/>
                      </a:srgbClr>
                    </a:solidFill>
                  </a:ln>
                  <a:solidFill>
                    <a:srgbClr val="09102A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22CC93E4-E2E0-438C-A984-083CA2DFC30B}"/>
              </a:ext>
            </a:extLst>
          </p:cNvPr>
          <p:cNvGrpSpPr/>
          <p:nvPr/>
        </p:nvGrpSpPr>
        <p:grpSpPr>
          <a:xfrm>
            <a:off x="5129048" y="4216786"/>
            <a:ext cx="2425425" cy="338554"/>
            <a:chOff x="4105058" y="4191863"/>
            <a:chExt cx="2425425" cy="33855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DE2385D-8CF7-4E2F-B61D-44300C548933}"/>
                </a:ext>
              </a:extLst>
            </p:cNvPr>
            <p:cNvSpPr txBox="1"/>
            <p:nvPr/>
          </p:nvSpPr>
          <p:spPr>
            <a:xfrm>
              <a:off x="4569690" y="4191863"/>
              <a:ext cx="1960793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buClr>
                  <a:prstClr val="white">
                    <a:lumMod val="50000"/>
                  </a:prstClr>
                </a:buClr>
                <a:defRPr/>
              </a:pPr>
              <a:r>
                <a:rPr lang="ko-KR" altLang="en-US" sz="160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예상 물동량</a:t>
              </a:r>
              <a:r>
                <a:rPr lang="en-US" altLang="ko-KR" sz="160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(</a:t>
              </a:r>
              <a:r>
                <a:rPr lang="ko-KR" altLang="en-US" sz="160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향후 </a:t>
              </a:r>
              <a:r>
                <a:rPr lang="en-US" altLang="ko-KR" sz="160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5</a:t>
              </a:r>
              <a:r>
                <a:rPr lang="ko-KR" altLang="en-US" sz="160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년</a:t>
              </a:r>
              <a:r>
                <a:rPr lang="en-US" altLang="ko-KR" sz="160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)</a:t>
              </a:r>
              <a:endParaRPr lang="ko-KR" altLang="en-US" sz="1600" dirty="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AF1FF502-FC78-4FDD-AECC-1D933C76AB65}"/>
                </a:ext>
              </a:extLst>
            </p:cNvPr>
            <p:cNvGrpSpPr/>
            <p:nvPr/>
          </p:nvGrpSpPr>
          <p:grpSpPr>
            <a:xfrm>
              <a:off x="4105058" y="4201074"/>
              <a:ext cx="327595" cy="313945"/>
              <a:chOff x="3960679" y="4268957"/>
              <a:chExt cx="327595" cy="313945"/>
            </a:xfrm>
          </p:grpSpPr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525CE6B9-A6D9-41C7-8DE9-85C36E5A00BF}"/>
                  </a:ext>
                </a:extLst>
              </p:cNvPr>
              <p:cNvSpPr/>
              <p:nvPr/>
            </p:nvSpPr>
            <p:spPr>
              <a:xfrm>
                <a:off x="3960679" y="4268957"/>
                <a:ext cx="327595" cy="30882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0339FF-29D1-4DDC-B79C-DEF4B1251D96}"/>
                  </a:ext>
                </a:extLst>
              </p:cNvPr>
              <p:cNvSpPr txBox="1"/>
              <p:nvPr/>
            </p:nvSpPr>
            <p:spPr>
              <a:xfrm>
                <a:off x="3975236" y="4275125"/>
                <a:ext cx="298480" cy="3077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en-US" altLang="ko-KR" sz="1400" dirty="0">
                    <a:ln w="3175">
                      <a:solidFill>
                        <a:srgbClr val="0068BC">
                          <a:alpha val="10000"/>
                        </a:srgbClr>
                      </a:solidFill>
                    </a:ln>
                    <a:solidFill>
                      <a:srgbClr val="09102A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2</a:t>
                </a:r>
                <a:endParaRPr lang="ko-KR" altLang="en-US" sz="1400" dirty="0">
                  <a:ln w="3175">
                    <a:solidFill>
                      <a:srgbClr val="0068BC">
                        <a:alpha val="10000"/>
                      </a:srgbClr>
                    </a:solidFill>
                  </a:ln>
                  <a:solidFill>
                    <a:srgbClr val="09102A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9D56F9CC-E665-4790-8F49-916BF9F4EC1C}"/>
              </a:ext>
            </a:extLst>
          </p:cNvPr>
          <p:cNvGrpSpPr/>
          <p:nvPr/>
        </p:nvGrpSpPr>
        <p:grpSpPr>
          <a:xfrm>
            <a:off x="5129048" y="4653876"/>
            <a:ext cx="2162533" cy="338554"/>
            <a:chOff x="4105058" y="4191863"/>
            <a:chExt cx="2162533" cy="33855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CEF6454-F161-4C82-91F0-0496547BEAC1}"/>
                </a:ext>
              </a:extLst>
            </p:cNvPr>
            <p:cNvSpPr txBox="1"/>
            <p:nvPr/>
          </p:nvSpPr>
          <p:spPr>
            <a:xfrm>
              <a:off x="4569690" y="4191863"/>
              <a:ext cx="1697901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buClr>
                  <a:prstClr val="white">
                    <a:lumMod val="50000"/>
                  </a:prstClr>
                </a:buClr>
                <a:defRPr/>
              </a:pPr>
              <a:r>
                <a:rPr lang="ko-KR" altLang="en-US" sz="160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물류사업 성장 계획</a:t>
              </a:r>
              <a:endParaRPr lang="ko-KR" altLang="en-US" sz="1600" dirty="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725542BE-383B-4144-85BF-D1055F71DBA7}"/>
                </a:ext>
              </a:extLst>
            </p:cNvPr>
            <p:cNvGrpSpPr/>
            <p:nvPr/>
          </p:nvGrpSpPr>
          <p:grpSpPr>
            <a:xfrm>
              <a:off x="4105058" y="4201074"/>
              <a:ext cx="327595" cy="313945"/>
              <a:chOff x="3960679" y="4268957"/>
              <a:chExt cx="327595" cy="313945"/>
            </a:xfrm>
          </p:grpSpPr>
          <p:sp>
            <p:nvSpPr>
              <p:cNvPr id="33" name="직사각형 32">
                <a:extLst>
                  <a:ext uri="{FF2B5EF4-FFF2-40B4-BE49-F238E27FC236}">
                    <a16:creationId xmlns:a16="http://schemas.microsoft.com/office/drawing/2014/main" id="{9D2E5BEA-8E79-4AC7-8351-C922D79B88C5}"/>
                  </a:ext>
                </a:extLst>
              </p:cNvPr>
              <p:cNvSpPr/>
              <p:nvPr/>
            </p:nvSpPr>
            <p:spPr>
              <a:xfrm>
                <a:off x="3960679" y="4268957"/>
                <a:ext cx="327595" cy="30882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28F317A-ECDE-4156-8E10-5D47052C1476}"/>
                  </a:ext>
                </a:extLst>
              </p:cNvPr>
              <p:cNvSpPr txBox="1"/>
              <p:nvPr/>
            </p:nvSpPr>
            <p:spPr>
              <a:xfrm>
                <a:off x="3975236" y="4275125"/>
                <a:ext cx="298480" cy="3077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en-US" altLang="ko-KR" sz="1400" dirty="0">
                    <a:ln w="3175">
                      <a:solidFill>
                        <a:srgbClr val="0068BC">
                          <a:alpha val="10000"/>
                        </a:srgbClr>
                      </a:solidFill>
                    </a:ln>
                    <a:solidFill>
                      <a:srgbClr val="09102A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3</a:t>
                </a:r>
                <a:endParaRPr lang="ko-KR" altLang="en-US" sz="1400" dirty="0">
                  <a:ln w="3175">
                    <a:solidFill>
                      <a:srgbClr val="0068BC">
                        <a:alpha val="10000"/>
                      </a:srgbClr>
                    </a:solidFill>
                  </a:ln>
                  <a:solidFill>
                    <a:srgbClr val="09102A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</p:grpSp>
      <p:pic>
        <p:nvPicPr>
          <p:cNvPr id="37" name="그래픽 36">
            <a:extLst>
              <a:ext uri="{FF2B5EF4-FFF2-40B4-BE49-F238E27FC236}">
                <a16:creationId xmlns:a16="http://schemas.microsoft.com/office/drawing/2014/main" id="{406A7BEA-41A6-49F9-B308-CDC36D749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856289" y="6276880"/>
            <a:ext cx="1903568" cy="30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00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7EABD516-4718-4501-8830-605C96FC591D}"/>
              </a:ext>
            </a:extLst>
          </p:cNvPr>
          <p:cNvSpPr/>
          <p:nvPr/>
        </p:nvSpPr>
        <p:spPr>
          <a:xfrm>
            <a:off x="472107" y="599493"/>
            <a:ext cx="2371162" cy="446276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1. </a:t>
            </a:r>
            <a:r>
              <a:rPr kumimoji="0" lang="ko-KR" altLang="en-US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인천공항 기여도</a:t>
            </a:r>
            <a:endParaRPr kumimoji="0" lang="en-US" altLang="ko-KR" sz="2300" b="1" i="0" u="none" strike="noStrike" kern="1200" cap="none" spc="0" normalizeH="0" baseline="0" noProof="0" dirty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03036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7EABD516-4718-4501-8830-605C96FC591D}"/>
              </a:ext>
            </a:extLst>
          </p:cNvPr>
          <p:cNvSpPr/>
          <p:nvPr/>
        </p:nvSpPr>
        <p:spPr>
          <a:xfrm>
            <a:off x="472107" y="599493"/>
            <a:ext cx="3076483" cy="446276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2. </a:t>
            </a:r>
            <a:r>
              <a:rPr lang="ko-KR" altLang="en-US" sz="2300" b="1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예상 물동량</a:t>
            </a:r>
            <a:r>
              <a:rPr lang="en-US" altLang="ko-KR" sz="2300" b="1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</a:t>
            </a:r>
            <a:r>
              <a:rPr lang="ko-KR" altLang="en-US" sz="2300" b="1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향후 </a:t>
            </a:r>
            <a:r>
              <a:rPr lang="en-US" altLang="ko-KR" sz="2300" b="1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5</a:t>
            </a:r>
            <a:r>
              <a:rPr lang="ko-KR" altLang="en-US" sz="2300" b="1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년</a:t>
            </a:r>
            <a:r>
              <a:rPr lang="en-US" altLang="ko-KR" sz="2300" b="1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</a:t>
            </a:r>
            <a:endParaRPr kumimoji="0" lang="en-US" altLang="ko-KR" sz="2300" b="1" i="0" u="none" strike="noStrike" kern="1200" cap="none" spc="0" normalizeH="0" baseline="0" noProof="0" dirty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77287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7EABD516-4718-4501-8830-605C96FC591D}"/>
              </a:ext>
            </a:extLst>
          </p:cNvPr>
          <p:cNvSpPr/>
          <p:nvPr/>
        </p:nvSpPr>
        <p:spPr>
          <a:xfrm>
            <a:off x="472107" y="599493"/>
            <a:ext cx="2698175" cy="446276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300" b="1" dirty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3</a:t>
            </a:r>
            <a:r>
              <a:rPr kumimoji="0" lang="en-US" altLang="ko-KR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 </a:t>
            </a:r>
            <a:r>
              <a:rPr kumimoji="0" lang="ko-KR" altLang="en-US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물류사업 성장 계획</a:t>
            </a:r>
            <a:endParaRPr kumimoji="0" lang="en-US" altLang="ko-KR" sz="2300" b="1" i="0" u="none" strike="noStrike" kern="1200" cap="none" spc="0" normalizeH="0" baseline="0" noProof="0" dirty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30428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F507D562-E5EE-479C-B58E-F13D38310E72}"/>
              </a:ext>
            </a:extLst>
          </p:cNvPr>
          <p:cNvGrpSpPr/>
          <p:nvPr/>
        </p:nvGrpSpPr>
        <p:grpSpPr>
          <a:xfrm>
            <a:off x="4066456" y="2782669"/>
            <a:ext cx="3635897" cy="646331"/>
            <a:chOff x="3389128" y="2782669"/>
            <a:chExt cx="3635897" cy="64633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BA4C593-2D6F-4697-ADFE-D51777D0E3E9}"/>
                </a:ext>
              </a:extLst>
            </p:cNvPr>
            <p:cNvSpPr txBox="1"/>
            <p:nvPr/>
          </p:nvSpPr>
          <p:spPr>
            <a:xfrm>
              <a:off x="4323644" y="2782669"/>
              <a:ext cx="2701381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buClr>
                  <a:prstClr val="white">
                    <a:lumMod val="50000"/>
                  </a:prstClr>
                </a:buClr>
                <a:defRPr/>
              </a:pPr>
              <a:r>
                <a:rPr lang="en-US" altLang="ko-KR" sz="3600" spc="-15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accent1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ESG </a:t>
              </a:r>
              <a:r>
                <a:rPr lang="ko-KR" altLang="en-US" sz="3600" spc="-15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accent1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실천 계획</a:t>
              </a:r>
              <a:endParaRPr lang="ko-KR" altLang="en-US" sz="3600" spc="-150" dirty="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accent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79D19257-47E9-4248-8C06-FC7622188B09}"/>
                </a:ext>
              </a:extLst>
            </p:cNvPr>
            <p:cNvGrpSpPr/>
            <p:nvPr/>
          </p:nvGrpSpPr>
          <p:grpSpPr>
            <a:xfrm>
              <a:off x="3389128" y="2793425"/>
              <a:ext cx="667488" cy="624820"/>
              <a:chOff x="1004263" y="2056084"/>
              <a:chExt cx="4852607" cy="409882"/>
            </a:xfrm>
          </p:grpSpPr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ABC43660-EA66-4D0D-954F-916467A368B3}"/>
                  </a:ext>
                </a:extLst>
              </p:cNvPr>
              <p:cNvSpPr/>
              <p:nvPr/>
            </p:nvSpPr>
            <p:spPr>
              <a:xfrm>
                <a:off x="1301270" y="2078449"/>
                <a:ext cx="4555600" cy="38751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DEDDAFA0-DFCA-4E20-BB34-72E0EC7AE14F}"/>
                  </a:ext>
                </a:extLst>
              </p:cNvPr>
              <p:cNvSpPr/>
              <p:nvPr/>
            </p:nvSpPr>
            <p:spPr>
              <a:xfrm>
                <a:off x="1004263" y="2056084"/>
                <a:ext cx="4555594" cy="387517"/>
              </a:xfrm>
              <a:prstGeom prst="rect">
                <a:avLst/>
              </a:prstGeom>
              <a:solidFill>
                <a:srgbClr val="0910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0" rtlCol="0" anchor="ctr">
                <a:noAutofit/>
              </a:bodyPr>
              <a:lstStyle/>
              <a:p>
                <a:pPr algn="ctr"/>
                <a:r>
                  <a:rPr lang="en-US" altLang="ko-KR" sz="2800" dirty="0" smtClean="0">
                    <a:ln w="3175">
                      <a:solidFill>
                        <a:schemeClr val="bg1">
                          <a:alpha val="10000"/>
                        </a:schemeClr>
                      </a:solidFill>
                    </a:ln>
                    <a:solidFill>
                      <a:prstClr val="white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05</a:t>
                </a:r>
                <a:endParaRPr lang="ko-KR" altLang="en-US" sz="2800" dirty="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prstClr val="white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F7192D26-BE30-4961-89B7-FDCF8C1EA30A}"/>
              </a:ext>
            </a:extLst>
          </p:cNvPr>
          <p:cNvGrpSpPr/>
          <p:nvPr/>
        </p:nvGrpSpPr>
        <p:grpSpPr>
          <a:xfrm>
            <a:off x="5129048" y="3779696"/>
            <a:ext cx="1415533" cy="338554"/>
            <a:chOff x="4105058" y="3779696"/>
            <a:chExt cx="1415533" cy="33855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FB8DB7-8A15-4F46-82D7-EEC4CBC4FD28}"/>
                </a:ext>
              </a:extLst>
            </p:cNvPr>
            <p:cNvSpPr txBox="1"/>
            <p:nvPr/>
          </p:nvSpPr>
          <p:spPr>
            <a:xfrm>
              <a:off x="4569690" y="3779696"/>
              <a:ext cx="950901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buClr>
                  <a:prstClr val="white">
                    <a:lumMod val="50000"/>
                  </a:prstClr>
                </a:buClr>
                <a:defRPr/>
              </a:pPr>
              <a:r>
                <a:rPr lang="ko-KR" altLang="en-US" sz="160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운영 측면</a:t>
              </a:r>
              <a:endParaRPr lang="ko-KR" altLang="en-US" sz="1600" dirty="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795F3E78-4BCE-4C79-80B2-111DB50C77B4}"/>
                </a:ext>
              </a:extLst>
            </p:cNvPr>
            <p:cNvGrpSpPr/>
            <p:nvPr/>
          </p:nvGrpSpPr>
          <p:grpSpPr>
            <a:xfrm>
              <a:off x="4105058" y="3788907"/>
              <a:ext cx="327595" cy="313942"/>
              <a:chOff x="3960679" y="3856790"/>
              <a:chExt cx="327595" cy="313942"/>
            </a:xfrm>
          </p:grpSpPr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id="{B237FE77-450B-41EF-A8A1-B5FBA10F6388}"/>
                  </a:ext>
                </a:extLst>
              </p:cNvPr>
              <p:cNvSpPr/>
              <p:nvPr/>
            </p:nvSpPr>
            <p:spPr>
              <a:xfrm>
                <a:off x="3960679" y="3856790"/>
                <a:ext cx="327595" cy="30882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BAEBDB3-7644-4239-AB88-453F6E5E169F}"/>
                  </a:ext>
                </a:extLst>
              </p:cNvPr>
              <p:cNvSpPr txBox="1"/>
              <p:nvPr/>
            </p:nvSpPr>
            <p:spPr>
              <a:xfrm>
                <a:off x="3975236" y="3862955"/>
                <a:ext cx="298480" cy="3077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en-US" altLang="ko-KR" sz="1400" dirty="0">
                    <a:ln w="3175">
                      <a:solidFill>
                        <a:srgbClr val="0068BC">
                          <a:alpha val="10000"/>
                        </a:srgbClr>
                      </a:solidFill>
                    </a:ln>
                    <a:solidFill>
                      <a:srgbClr val="09102A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1</a:t>
                </a:r>
                <a:endParaRPr lang="ko-KR" altLang="en-US" sz="1400" dirty="0">
                  <a:ln w="3175">
                    <a:solidFill>
                      <a:srgbClr val="0068BC">
                        <a:alpha val="10000"/>
                      </a:srgbClr>
                    </a:solidFill>
                  </a:ln>
                  <a:solidFill>
                    <a:srgbClr val="09102A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22CC93E4-E2E0-438C-A984-083CA2DFC30B}"/>
              </a:ext>
            </a:extLst>
          </p:cNvPr>
          <p:cNvGrpSpPr/>
          <p:nvPr/>
        </p:nvGrpSpPr>
        <p:grpSpPr>
          <a:xfrm>
            <a:off x="5129048" y="4216786"/>
            <a:ext cx="1415533" cy="338554"/>
            <a:chOff x="4105058" y="4191863"/>
            <a:chExt cx="1415533" cy="33855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DE2385D-8CF7-4E2F-B61D-44300C548933}"/>
                </a:ext>
              </a:extLst>
            </p:cNvPr>
            <p:cNvSpPr txBox="1"/>
            <p:nvPr/>
          </p:nvSpPr>
          <p:spPr>
            <a:xfrm>
              <a:off x="4569690" y="4191863"/>
              <a:ext cx="950901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buClr>
                  <a:prstClr val="white">
                    <a:lumMod val="50000"/>
                  </a:prstClr>
                </a:buClr>
                <a:defRPr/>
              </a:pPr>
              <a:r>
                <a:rPr lang="ko-KR" altLang="en-US" sz="160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시설 측면</a:t>
              </a:r>
              <a:endParaRPr lang="ko-KR" altLang="en-US" sz="1600" dirty="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AF1FF502-FC78-4FDD-AECC-1D933C76AB65}"/>
                </a:ext>
              </a:extLst>
            </p:cNvPr>
            <p:cNvGrpSpPr/>
            <p:nvPr/>
          </p:nvGrpSpPr>
          <p:grpSpPr>
            <a:xfrm>
              <a:off x="4105058" y="4201074"/>
              <a:ext cx="327595" cy="313945"/>
              <a:chOff x="3960679" y="4268957"/>
              <a:chExt cx="327595" cy="313945"/>
            </a:xfrm>
          </p:grpSpPr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525CE6B9-A6D9-41C7-8DE9-85C36E5A00BF}"/>
                  </a:ext>
                </a:extLst>
              </p:cNvPr>
              <p:cNvSpPr/>
              <p:nvPr/>
            </p:nvSpPr>
            <p:spPr>
              <a:xfrm>
                <a:off x="3960679" y="4268957"/>
                <a:ext cx="327595" cy="30882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0339FF-29D1-4DDC-B79C-DEF4B1251D96}"/>
                  </a:ext>
                </a:extLst>
              </p:cNvPr>
              <p:cNvSpPr txBox="1"/>
              <p:nvPr/>
            </p:nvSpPr>
            <p:spPr>
              <a:xfrm>
                <a:off x="3975236" y="4275125"/>
                <a:ext cx="298480" cy="3077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en-US" altLang="ko-KR" sz="1400" dirty="0">
                    <a:ln w="3175">
                      <a:solidFill>
                        <a:srgbClr val="0068BC">
                          <a:alpha val="10000"/>
                        </a:srgbClr>
                      </a:solidFill>
                    </a:ln>
                    <a:solidFill>
                      <a:srgbClr val="09102A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2</a:t>
                </a:r>
                <a:endParaRPr lang="ko-KR" altLang="en-US" sz="1400" dirty="0">
                  <a:ln w="3175">
                    <a:solidFill>
                      <a:srgbClr val="0068BC">
                        <a:alpha val="10000"/>
                      </a:srgbClr>
                    </a:solidFill>
                  </a:ln>
                  <a:solidFill>
                    <a:srgbClr val="09102A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9D56F9CC-E665-4790-8F49-916BF9F4EC1C}"/>
              </a:ext>
            </a:extLst>
          </p:cNvPr>
          <p:cNvGrpSpPr/>
          <p:nvPr/>
        </p:nvGrpSpPr>
        <p:grpSpPr>
          <a:xfrm>
            <a:off x="5129048" y="4653876"/>
            <a:ext cx="1001959" cy="338554"/>
            <a:chOff x="4105058" y="4191863"/>
            <a:chExt cx="1001959" cy="33855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CEF6454-F161-4C82-91F0-0496547BEAC1}"/>
                </a:ext>
              </a:extLst>
            </p:cNvPr>
            <p:cNvSpPr txBox="1"/>
            <p:nvPr/>
          </p:nvSpPr>
          <p:spPr>
            <a:xfrm>
              <a:off x="4569690" y="4191863"/>
              <a:ext cx="537327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buClr>
                  <a:prstClr val="white">
                    <a:lumMod val="50000"/>
                  </a:prstClr>
                </a:buClr>
                <a:defRPr/>
              </a:pPr>
              <a:r>
                <a:rPr lang="ko-KR" altLang="en-US" sz="160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기타</a:t>
              </a:r>
              <a:endParaRPr lang="ko-KR" altLang="en-US" sz="1600" dirty="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725542BE-383B-4144-85BF-D1055F71DBA7}"/>
                </a:ext>
              </a:extLst>
            </p:cNvPr>
            <p:cNvGrpSpPr/>
            <p:nvPr/>
          </p:nvGrpSpPr>
          <p:grpSpPr>
            <a:xfrm>
              <a:off x="4105058" y="4201074"/>
              <a:ext cx="327595" cy="313945"/>
              <a:chOff x="3960679" y="4268957"/>
              <a:chExt cx="327595" cy="313945"/>
            </a:xfrm>
          </p:grpSpPr>
          <p:sp>
            <p:nvSpPr>
              <p:cNvPr id="33" name="직사각형 32">
                <a:extLst>
                  <a:ext uri="{FF2B5EF4-FFF2-40B4-BE49-F238E27FC236}">
                    <a16:creationId xmlns:a16="http://schemas.microsoft.com/office/drawing/2014/main" id="{9D2E5BEA-8E79-4AC7-8351-C922D79B88C5}"/>
                  </a:ext>
                </a:extLst>
              </p:cNvPr>
              <p:cNvSpPr/>
              <p:nvPr/>
            </p:nvSpPr>
            <p:spPr>
              <a:xfrm>
                <a:off x="3960679" y="4268957"/>
                <a:ext cx="327595" cy="30882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28F317A-ECDE-4156-8E10-5D47052C1476}"/>
                  </a:ext>
                </a:extLst>
              </p:cNvPr>
              <p:cNvSpPr txBox="1"/>
              <p:nvPr/>
            </p:nvSpPr>
            <p:spPr>
              <a:xfrm>
                <a:off x="3975236" y="4275125"/>
                <a:ext cx="298480" cy="3077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en-US" altLang="ko-KR" sz="1400" dirty="0">
                    <a:ln w="3175">
                      <a:solidFill>
                        <a:srgbClr val="0068BC">
                          <a:alpha val="10000"/>
                        </a:srgbClr>
                      </a:solidFill>
                    </a:ln>
                    <a:solidFill>
                      <a:srgbClr val="09102A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3</a:t>
                </a:r>
                <a:endParaRPr lang="ko-KR" altLang="en-US" sz="1400" dirty="0">
                  <a:ln w="3175">
                    <a:solidFill>
                      <a:srgbClr val="0068BC">
                        <a:alpha val="10000"/>
                      </a:srgbClr>
                    </a:solidFill>
                  </a:ln>
                  <a:solidFill>
                    <a:srgbClr val="09102A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</p:grpSp>
      <p:pic>
        <p:nvPicPr>
          <p:cNvPr id="37" name="그래픽 36">
            <a:extLst>
              <a:ext uri="{FF2B5EF4-FFF2-40B4-BE49-F238E27FC236}">
                <a16:creationId xmlns:a16="http://schemas.microsoft.com/office/drawing/2014/main" id="{406A7BEA-41A6-49F9-B308-CDC36D749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856289" y="6276880"/>
            <a:ext cx="1903568" cy="30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36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5B4AED54-85A7-4A92-9A97-1CAC6A08B82C}"/>
              </a:ext>
            </a:extLst>
          </p:cNvPr>
          <p:cNvSpPr txBox="1"/>
          <p:nvPr/>
        </p:nvSpPr>
        <p:spPr>
          <a:xfrm>
            <a:off x="4171922" y="1958916"/>
            <a:ext cx="2289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accent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CONTENTS</a:t>
            </a:r>
            <a:endParaRPr lang="ko-KR" altLang="en-US" sz="3200" dirty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accent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pic>
        <p:nvPicPr>
          <p:cNvPr id="132" name="그래픽 131">
            <a:extLst>
              <a:ext uri="{FF2B5EF4-FFF2-40B4-BE49-F238E27FC236}">
                <a16:creationId xmlns:a16="http://schemas.microsoft.com/office/drawing/2014/main" id="{E1BD934E-6994-4A82-87D5-EB658CB77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856289" y="434346"/>
            <a:ext cx="1903568" cy="300564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4273523" y="2974711"/>
            <a:ext cx="2030793" cy="1282749"/>
            <a:chOff x="4273523" y="3015463"/>
            <a:chExt cx="2030793" cy="1282749"/>
          </a:xfrm>
        </p:grpSpPr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27D35285-5C3B-447B-9FFE-83925F63AB89}"/>
                </a:ext>
              </a:extLst>
            </p:cNvPr>
            <p:cNvGrpSpPr/>
            <p:nvPr/>
          </p:nvGrpSpPr>
          <p:grpSpPr>
            <a:xfrm>
              <a:off x="4273523" y="3015463"/>
              <a:ext cx="1329112" cy="338745"/>
              <a:chOff x="4231193" y="3020435"/>
              <a:chExt cx="1329112" cy="338745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E92DB1F-ACF4-43D9-BA6F-4ADDA6BBD3A5}"/>
                  </a:ext>
                </a:extLst>
              </p:cNvPr>
              <p:cNvSpPr txBox="1"/>
              <p:nvPr/>
            </p:nvSpPr>
            <p:spPr>
              <a:xfrm>
                <a:off x="4715202" y="3020530"/>
                <a:ext cx="845103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ko-KR" altLang="en-US" sz="1600" b="1" spc="-15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기업 소개</a:t>
                </a:r>
                <a:endParaRPr lang="ko-KR" altLang="en-US" sz="1600" b="1" spc="-150" dirty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grpSp>
            <p:nvGrpSpPr>
              <p:cNvPr id="39" name="그룹 38">
                <a:extLst>
                  <a:ext uri="{FF2B5EF4-FFF2-40B4-BE49-F238E27FC236}">
                    <a16:creationId xmlns:a16="http://schemas.microsoft.com/office/drawing/2014/main" id="{1B988BBE-E808-4F09-83C2-D50A32911142}"/>
                  </a:ext>
                </a:extLst>
              </p:cNvPr>
              <p:cNvGrpSpPr/>
              <p:nvPr/>
            </p:nvGrpSpPr>
            <p:grpSpPr>
              <a:xfrm>
                <a:off x="4231193" y="3020435"/>
                <a:ext cx="361878" cy="338745"/>
                <a:chOff x="1004267" y="2056085"/>
                <a:chExt cx="4852603" cy="409881"/>
              </a:xfrm>
            </p:grpSpPr>
            <p:sp>
              <p:nvSpPr>
                <p:cNvPr id="40" name="직사각형 39">
                  <a:extLst>
                    <a:ext uri="{FF2B5EF4-FFF2-40B4-BE49-F238E27FC236}">
                      <a16:creationId xmlns:a16="http://schemas.microsoft.com/office/drawing/2014/main" id="{2EE35F8A-2429-48EE-88FC-1923E58510B6}"/>
                    </a:ext>
                  </a:extLst>
                </p:cNvPr>
                <p:cNvSpPr/>
                <p:nvPr/>
              </p:nvSpPr>
              <p:spPr>
                <a:xfrm>
                  <a:off x="1301270" y="2078449"/>
                  <a:ext cx="4555600" cy="38751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  <p:sp>
              <p:nvSpPr>
                <p:cNvPr id="41" name="직사각형 40">
                  <a:extLst>
                    <a:ext uri="{FF2B5EF4-FFF2-40B4-BE49-F238E27FC236}">
                      <a16:creationId xmlns:a16="http://schemas.microsoft.com/office/drawing/2014/main" id="{BF34182F-393C-4EF6-B3F2-7B0819448000}"/>
                    </a:ext>
                  </a:extLst>
                </p:cNvPr>
                <p:cNvSpPr/>
                <p:nvPr/>
              </p:nvSpPr>
              <p:spPr>
                <a:xfrm>
                  <a:off x="1004267" y="2056085"/>
                  <a:ext cx="4555599" cy="387517"/>
                </a:xfrm>
                <a:prstGeom prst="rect">
                  <a:avLst/>
                </a:prstGeom>
                <a:solidFill>
                  <a:srgbClr val="09102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rIns="0" rtlCol="0" anchor="ctr">
                  <a:noAutofit/>
                </a:bodyPr>
                <a:lstStyle/>
                <a:p>
                  <a:pPr algn="ctr"/>
                  <a:r>
                    <a:rPr lang="en-US" altLang="ko-KR" sz="1400" dirty="0">
                      <a:ln w="3175">
                        <a:solidFill>
                          <a:schemeClr val="bg1">
                            <a:alpha val="10000"/>
                          </a:schemeClr>
                        </a:solidFill>
                      </a:ln>
                      <a:solidFill>
                        <a:prstClr val="white"/>
                      </a:solidFill>
                      <a:latin typeface="나눔스퀘어_ac Bold" panose="020B0600000101010101" pitchFamily="50" charset="-127"/>
                      <a:ea typeface="나눔스퀘어_ac Bold" panose="020B0600000101010101" pitchFamily="50" charset="-127"/>
                    </a:rPr>
                    <a:t>01</a:t>
                  </a:r>
                  <a:endParaRPr lang="ko-KR" altLang="en-US" sz="1400" dirty="0">
                    <a:ln w="3175">
                      <a:solidFill>
                        <a:schemeClr val="bg1">
                          <a:alpha val="10000"/>
                        </a:schemeClr>
                      </a:solidFill>
                    </a:ln>
                    <a:solidFill>
                      <a:prstClr val="white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</p:grpSp>
        </p:grpSp>
        <p:grpSp>
          <p:nvGrpSpPr>
            <p:cNvPr id="114" name="그룹 113">
              <a:extLst>
                <a:ext uri="{FF2B5EF4-FFF2-40B4-BE49-F238E27FC236}">
                  <a16:creationId xmlns:a16="http://schemas.microsoft.com/office/drawing/2014/main" id="{CCF99DB1-393C-4F98-8978-E82B4AE966A9}"/>
                </a:ext>
              </a:extLst>
            </p:cNvPr>
            <p:cNvGrpSpPr/>
            <p:nvPr/>
          </p:nvGrpSpPr>
          <p:grpSpPr>
            <a:xfrm>
              <a:off x="4631393" y="3488316"/>
              <a:ext cx="1014088" cy="261610"/>
              <a:chOff x="4631393" y="3488316"/>
              <a:chExt cx="1014088" cy="261610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EC98F680-6BBC-4A81-8DAF-798D7C81EA2B}"/>
                  </a:ext>
                </a:extLst>
              </p:cNvPr>
              <p:cNvSpPr txBox="1"/>
              <p:nvPr/>
            </p:nvSpPr>
            <p:spPr>
              <a:xfrm>
                <a:off x="4925412" y="3488316"/>
                <a:ext cx="720069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ko-KR" altLang="en-US" sz="110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기업 개요</a:t>
                </a:r>
                <a:endParaRPr lang="ko-KR" altLang="en-US" sz="1100" dirty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16" name="직사각형 115">
                <a:extLst>
                  <a:ext uri="{FF2B5EF4-FFF2-40B4-BE49-F238E27FC236}">
                    <a16:creationId xmlns:a16="http://schemas.microsoft.com/office/drawing/2014/main" id="{80CFD6E2-4978-4A35-BFE8-B8D0A7ADD85C}"/>
                  </a:ext>
                </a:extLst>
              </p:cNvPr>
              <p:cNvSpPr/>
              <p:nvPr/>
            </p:nvSpPr>
            <p:spPr>
              <a:xfrm>
                <a:off x="4652502" y="3514127"/>
                <a:ext cx="214903" cy="20258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40980BAD-792A-4A83-B96B-4A9FCC0F7F1B}"/>
                  </a:ext>
                </a:extLst>
              </p:cNvPr>
              <p:cNvSpPr txBox="1"/>
              <p:nvPr/>
            </p:nvSpPr>
            <p:spPr>
              <a:xfrm>
                <a:off x="4631393" y="3488316"/>
                <a:ext cx="269625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en-US" altLang="ko-KR" sz="1100" dirty="0">
                    <a:ln w="3175">
                      <a:solidFill>
                        <a:srgbClr val="0068BC">
                          <a:alpha val="10000"/>
                        </a:srgbClr>
                      </a:solidFill>
                    </a:ln>
                    <a:solidFill>
                      <a:srgbClr val="09102A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1</a:t>
                </a:r>
                <a:endParaRPr lang="ko-KR" altLang="en-US" sz="1100" dirty="0">
                  <a:ln w="3175">
                    <a:solidFill>
                      <a:srgbClr val="0068BC">
                        <a:alpha val="10000"/>
                      </a:srgbClr>
                    </a:solidFill>
                  </a:ln>
                  <a:solidFill>
                    <a:srgbClr val="09102A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  <p:grpSp>
          <p:nvGrpSpPr>
            <p:cNvPr id="118" name="그룹 117">
              <a:extLst>
                <a:ext uri="{FF2B5EF4-FFF2-40B4-BE49-F238E27FC236}">
                  <a16:creationId xmlns:a16="http://schemas.microsoft.com/office/drawing/2014/main" id="{3F109ABD-960B-4D14-B623-66AD637FCF89}"/>
                </a:ext>
              </a:extLst>
            </p:cNvPr>
            <p:cNvGrpSpPr/>
            <p:nvPr/>
          </p:nvGrpSpPr>
          <p:grpSpPr>
            <a:xfrm>
              <a:off x="4628989" y="3762459"/>
              <a:ext cx="1675327" cy="261610"/>
              <a:chOff x="4628989" y="3758699"/>
              <a:chExt cx="1675327" cy="261610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77D55E71-810A-49BB-8AF7-281AEFCE5B47}"/>
                  </a:ext>
                </a:extLst>
              </p:cNvPr>
              <p:cNvSpPr txBox="1"/>
              <p:nvPr/>
            </p:nvSpPr>
            <p:spPr>
              <a:xfrm>
                <a:off x="4925412" y="3758699"/>
                <a:ext cx="1378904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ko-KR" altLang="en-US" sz="110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글로벌 네트워크 현황</a:t>
                </a:r>
                <a:endParaRPr lang="ko-KR" altLang="en-US" sz="1100" dirty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20" name="직사각형 119">
                <a:extLst>
                  <a:ext uri="{FF2B5EF4-FFF2-40B4-BE49-F238E27FC236}">
                    <a16:creationId xmlns:a16="http://schemas.microsoft.com/office/drawing/2014/main" id="{FF9E7423-25E9-486A-A5E0-AE933C22D6AC}"/>
                  </a:ext>
                </a:extLst>
              </p:cNvPr>
              <p:cNvSpPr/>
              <p:nvPr/>
            </p:nvSpPr>
            <p:spPr>
              <a:xfrm>
                <a:off x="4652502" y="3784510"/>
                <a:ext cx="214903" cy="20258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4B93949E-084A-4F70-896B-4F88CB0B384B}"/>
                  </a:ext>
                </a:extLst>
              </p:cNvPr>
              <p:cNvSpPr txBox="1"/>
              <p:nvPr/>
            </p:nvSpPr>
            <p:spPr>
              <a:xfrm>
                <a:off x="4628989" y="3758699"/>
                <a:ext cx="274435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en-US" altLang="ko-KR" sz="1100" dirty="0">
                    <a:ln w="3175">
                      <a:solidFill>
                        <a:srgbClr val="0068BC">
                          <a:alpha val="10000"/>
                        </a:srgbClr>
                      </a:solidFill>
                    </a:ln>
                    <a:solidFill>
                      <a:srgbClr val="09102A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2</a:t>
                </a:r>
                <a:endParaRPr lang="ko-KR" altLang="en-US" sz="1100" dirty="0">
                  <a:ln w="3175">
                    <a:solidFill>
                      <a:srgbClr val="0068BC">
                        <a:alpha val="10000"/>
                      </a:srgbClr>
                    </a:solidFill>
                  </a:ln>
                  <a:solidFill>
                    <a:srgbClr val="09102A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  <p:grpSp>
          <p:nvGrpSpPr>
            <p:cNvPr id="91" name="그룹 90">
              <a:extLst>
                <a:ext uri="{FF2B5EF4-FFF2-40B4-BE49-F238E27FC236}">
                  <a16:creationId xmlns:a16="http://schemas.microsoft.com/office/drawing/2014/main" id="{3F109ABD-960B-4D14-B623-66AD637FCF89}"/>
                </a:ext>
              </a:extLst>
            </p:cNvPr>
            <p:cNvGrpSpPr/>
            <p:nvPr/>
          </p:nvGrpSpPr>
          <p:grpSpPr>
            <a:xfrm>
              <a:off x="4630590" y="4036602"/>
              <a:ext cx="1585557" cy="261610"/>
              <a:chOff x="4630593" y="3758699"/>
              <a:chExt cx="1585557" cy="261610"/>
            </a:xfrm>
          </p:grpSpPr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77D55E71-810A-49BB-8AF7-281AEFCE5B47}"/>
                  </a:ext>
                </a:extLst>
              </p:cNvPr>
              <p:cNvSpPr txBox="1"/>
              <p:nvPr/>
            </p:nvSpPr>
            <p:spPr>
              <a:xfrm>
                <a:off x="4925412" y="3758699"/>
                <a:ext cx="1290738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ko-KR" altLang="en-US" sz="110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재무 현황</a:t>
                </a:r>
                <a:r>
                  <a:rPr lang="en-US" altLang="ko-KR" sz="110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(</a:t>
                </a:r>
                <a:r>
                  <a:rPr lang="ko-KR" altLang="en-US" sz="110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최근 </a:t>
                </a:r>
                <a:r>
                  <a:rPr lang="en-US" altLang="ko-KR" sz="110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3</a:t>
                </a:r>
                <a:r>
                  <a:rPr lang="ko-KR" altLang="en-US" sz="110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년</a:t>
                </a:r>
                <a:r>
                  <a:rPr lang="en-US" altLang="ko-KR" sz="110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)</a:t>
                </a:r>
                <a:endParaRPr lang="ko-KR" altLang="en-US" sz="1100" dirty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94" name="직사각형 93">
                <a:extLst>
                  <a:ext uri="{FF2B5EF4-FFF2-40B4-BE49-F238E27FC236}">
                    <a16:creationId xmlns:a16="http://schemas.microsoft.com/office/drawing/2014/main" id="{FF9E7423-25E9-486A-A5E0-AE933C22D6AC}"/>
                  </a:ext>
                </a:extLst>
              </p:cNvPr>
              <p:cNvSpPr/>
              <p:nvPr/>
            </p:nvSpPr>
            <p:spPr>
              <a:xfrm>
                <a:off x="4652502" y="3784510"/>
                <a:ext cx="214903" cy="20258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4B93949E-084A-4F70-896B-4F88CB0B384B}"/>
                  </a:ext>
                </a:extLst>
              </p:cNvPr>
              <p:cNvSpPr txBox="1"/>
              <p:nvPr/>
            </p:nvSpPr>
            <p:spPr>
              <a:xfrm>
                <a:off x="4630593" y="3758699"/>
                <a:ext cx="271228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en-US" altLang="ko-KR" sz="1100" dirty="0" smtClean="0">
                    <a:ln w="3175">
                      <a:solidFill>
                        <a:srgbClr val="0068BC">
                          <a:alpha val="10000"/>
                        </a:srgbClr>
                      </a:solidFill>
                    </a:ln>
                    <a:solidFill>
                      <a:srgbClr val="09102A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3</a:t>
                </a:r>
                <a:endParaRPr lang="ko-KR" altLang="en-US" sz="1100" dirty="0">
                  <a:ln w="3175">
                    <a:solidFill>
                      <a:srgbClr val="0068BC">
                        <a:alpha val="10000"/>
                      </a:srgbClr>
                    </a:solidFill>
                  </a:ln>
                  <a:solidFill>
                    <a:srgbClr val="09102A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</p:grpSp>
      <p:grpSp>
        <p:nvGrpSpPr>
          <p:cNvPr id="3" name="그룹 2"/>
          <p:cNvGrpSpPr/>
          <p:nvPr/>
        </p:nvGrpSpPr>
        <p:grpSpPr>
          <a:xfrm>
            <a:off x="6953204" y="2974711"/>
            <a:ext cx="2074073" cy="1282749"/>
            <a:chOff x="6868673" y="2974711"/>
            <a:chExt cx="2074073" cy="1282749"/>
          </a:xfrm>
        </p:grpSpPr>
        <p:grpSp>
          <p:nvGrpSpPr>
            <p:cNvPr id="138" name="그룹 137">
              <a:extLst>
                <a:ext uri="{FF2B5EF4-FFF2-40B4-BE49-F238E27FC236}">
                  <a16:creationId xmlns:a16="http://schemas.microsoft.com/office/drawing/2014/main" id="{27D35285-5C3B-447B-9FFE-83925F63AB89}"/>
                </a:ext>
              </a:extLst>
            </p:cNvPr>
            <p:cNvGrpSpPr/>
            <p:nvPr/>
          </p:nvGrpSpPr>
          <p:grpSpPr>
            <a:xfrm>
              <a:off x="6868673" y="2974711"/>
              <a:ext cx="1329112" cy="338745"/>
              <a:chOff x="4231193" y="3020435"/>
              <a:chExt cx="1329112" cy="338745"/>
            </a:xfrm>
          </p:grpSpPr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EE92DB1F-ACF4-43D9-BA6F-4ADDA6BBD3A5}"/>
                  </a:ext>
                </a:extLst>
              </p:cNvPr>
              <p:cNvSpPr txBox="1"/>
              <p:nvPr/>
            </p:nvSpPr>
            <p:spPr>
              <a:xfrm>
                <a:off x="4715202" y="3020530"/>
                <a:ext cx="845103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ko-KR" altLang="en-US" sz="1600" b="1" spc="-15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사업 제안</a:t>
                </a:r>
                <a:endParaRPr lang="ko-KR" altLang="en-US" sz="1600" b="1" spc="-150" dirty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grpSp>
            <p:nvGrpSpPr>
              <p:cNvPr id="140" name="그룹 139">
                <a:extLst>
                  <a:ext uri="{FF2B5EF4-FFF2-40B4-BE49-F238E27FC236}">
                    <a16:creationId xmlns:a16="http://schemas.microsoft.com/office/drawing/2014/main" id="{1B988BBE-E808-4F09-83C2-D50A32911142}"/>
                  </a:ext>
                </a:extLst>
              </p:cNvPr>
              <p:cNvGrpSpPr/>
              <p:nvPr/>
            </p:nvGrpSpPr>
            <p:grpSpPr>
              <a:xfrm>
                <a:off x="4231193" y="3020435"/>
                <a:ext cx="361878" cy="338745"/>
                <a:chOff x="1004267" y="2056085"/>
                <a:chExt cx="4852603" cy="409881"/>
              </a:xfrm>
            </p:grpSpPr>
            <p:sp>
              <p:nvSpPr>
                <p:cNvPr id="141" name="직사각형 140">
                  <a:extLst>
                    <a:ext uri="{FF2B5EF4-FFF2-40B4-BE49-F238E27FC236}">
                      <a16:creationId xmlns:a16="http://schemas.microsoft.com/office/drawing/2014/main" id="{2EE35F8A-2429-48EE-88FC-1923E58510B6}"/>
                    </a:ext>
                  </a:extLst>
                </p:cNvPr>
                <p:cNvSpPr/>
                <p:nvPr/>
              </p:nvSpPr>
              <p:spPr>
                <a:xfrm>
                  <a:off x="1301270" y="2078449"/>
                  <a:ext cx="4555600" cy="38751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  <p:sp>
              <p:nvSpPr>
                <p:cNvPr id="142" name="직사각형 141">
                  <a:extLst>
                    <a:ext uri="{FF2B5EF4-FFF2-40B4-BE49-F238E27FC236}">
                      <a16:creationId xmlns:a16="http://schemas.microsoft.com/office/drawing/2014/main" id="{BF34182F-393C-4EF6-B3F2-7B0819448000}"/>
                    </a:ext>
                  </a:extLst>
                </p:cNvPr>
                <p:cNvSpPr/>
                <p:nvPr/>
              </p:nvSpPr>
              <p:spPr>
                <a:xfrm>
                  <a:off x="1004267" y="2056085"/>
                  <a:ext cx="4555599" cy="387517"/>
                </a:xfrm>
                <a:prstGeom prst="rect">
                  <a:avLst/>
                </a:prstGeom>
                <a:solidFill>
                  <a:srgbClr val="09102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rIns="0" rtlCol="0" anchor="ctr">
                  <a:noAutofit/>
                </a:bodyPr>
                <a:lstStyle/>
                <a:p>
                  <a:pPr algn="ctr"/>
                  <a:r>
                    <a:rPr lang="en-US" altLang="ko-KR" sz="1400" dirty="0" smtClean="0">
                      <a:ln w="3175">
                        <a:solidFill>
                          <a:schemeClr val="bg1">
                            <a:alpha val="10000"/>
                          </a:schemeClr>
                        </a:solidFill>
                      </a:ln>
                      <a:solidFill>
                        <a:prstClr val="white"/>
                      </a:solidFill>
                      <a:latin typeface="나눔스퀘어_ac Bold" panose="020B0600000101010101" pitchFamily="50" charset="-127"/>
                      <a:ea typeface="나눔스퀘어_ac Bold" panose="020B0600000101010101" pitchFamily="50" charset="-127"/>
                    </a:rPr>
                    <a:t>02</a:t>
                  </a:r>
                  <a:endParaRPr lang="ko-KR" altLang="en-US" sz="1400" dirty="0">
                    <a:ln w="3175">
                      <a:solidFill>
                        <a:schemeClr val="bg1">
                          <a:alpha val="10000"/>
                        </a:schemeClr>
                      </a:solidFill>
                    </a:ln>
                    <a:solidFill>
                      <a:prstClr val="white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</p:grpSp>
        </p:grpSp>
        <p:grpSp>
          <p:nvGrpSpPr>
            <p:cNvPr id="143" name="그룹 142">
              <a:extLst>
                <a:ext uri="{FF2B5EF4-FFF2-40B4-BE49-F238E27FC236}">
                  <a16:creationId xmlns:a16="http://schemas.microsoft.com/office/drawing/2014/main" id="{CCF99DB1-393C-4F98-8978-E82B4AE966A9}"/>
                </a:ext>
              </a:extLst>
            </p:cNvPr>
            <p:cNvGrpSpPr/>
            <p:nvPr/>
          </p:nvGrpSpPr>
          <p:grpSpPr>
            <a:xfrm>
              <a:off x="7226543" y="3447564"/>
              <a:ext cx="1716203" cy="261610"/>
              <a:chOff x="4631393" y="3488316"/>
              <a:chExt cx="1716203" cy="261610"/>
            </a:xfrm>
          </p:grpSpPr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EC98F680-6BBC-4A81-8DAF-798D7C81EA2B}"/>
                  </a:ext>
                </a:extLst>
              </p:cNvPr>
              <p:cNvSpPr txBox="1"/>
              <p:nvPr/>
            </p:nvSpPr>
            <p:spPr>
              <a:xfrm>
                <a:off x="4925412" y="3488316"/>
                <a:ext cx="1422184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ko-KR" altLang="en-US" sz="110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사업 모델 및 운영 컨셉</a:t>
                </a:r>
                <a:endParaRPr lang="ko-KR" altLang="en-US" sz="1100" dirty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45" name="직사각형 144">
                <a:extLst>
                  <a:ext uri="{FF2B5EF4-FFF2-40B4-BE49-F238E27FC236}">
                    <a16:creationId xmlns:a16="http://schemas.microsoft.com/office/drawing/2014/main" id="{80CFD6E2-4978-4A35-BFE8-B8D0A7ADD85C}"/>
                  </a:ext>
                </a:extLst>
              </p:cNvPr>
              <p:cNvSpPr/>
              <p:nvPr/>
            </p:nvSpPr>
            <p:spPr>
              <a:xfrm>
                <a:off x="4652502" y="3514127"/>
                <a:ext cx="214903" cy="20258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40980BAD-792A-4A83-B96B-4A9FCC0F7F1B}"/>
                  </a:ext>
                </a:extLst>
              </p:cNvPr>
              <p:cNvSpPr txBox="1"/>
              <p:nvPr/>
            </p:nvSpPr>
            <p:spPr>
              <a:xfrm>
                <a:off x="4631393" y="3488316"/>
                <a:ext cx="269625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en-US" altLang="ko-KR" sz="1100" dirty="0">
                    <a:ln w="3175">
                      <a:solidFill>
                        <a:srgbClr val="0068BC">
                          <a:alpha val="10000"/>
                        </a:srgbClr>
                      </a:solidFill>
                    </a:ln>
                    <a:solidFill>
                      <a:srgbClr val="09102A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1</a:t>
                </a:r>
                <a:endParaRPr lang="ko-KR" altLang="en-US" sz="1100" dirty="0">
                  <a:ln w="3175">
                    <a:solidFill>
                      <a:srgbClr val="0068BC">
                        <a:alpha val="10000"/>
                      </a:srgbClr>
                    </a:solidFill>
                  </a:ln>
                  <a:solidFill>
                    <a:srgbClr val="09102A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  <p:grpSp>
          <p:nvGrpSpPr>
            <p:cNvPr id="147" name="그룹 146">
              <a:extLst>
                <a:ext uri="{FF2B5EF4-FFF2-40B4-BE49-F238E27FC236}">
                  <a16:creationId xmlns:a16="http://schemas.microsoft.com/office/drawing/2014/main" id="{3F109ABD-960B-4D14-B623-66AD637FCF89}"/>
                </a:ext>
              </a:extLst>
            </p:cNvPr>
            <p:cNvGrpSpPr/>
            <p:nvPr/>
          </p:nvGrpSpPr>
          <p:grpSpPr>
            <a:xfrm>
              <a:off x="7224139" y="3721707"/>
              <a:ext cx="1282590" cy="261610"/>
              <a:chOff x="4628989" y="3758699"/>
              <a:chExt cx="1282590" cy="261610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77D55E71-810A-49BB-8AF7-281AEFCE5B47}"/>
                  </a:ext>
                </a:extLst>
              </p:cNvPr>
              <p:cNvSpPr txBox="1"/>
              <p:nvPr/>
            </p:nvSpPr>
            <p:spPr>
              <a:xfrm>
                <a:off x="4925412" y="3758699"/>
                <a:ext cx="986167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ko-KR" altLang="en-US" sz="110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화물 유치 전략</a:t>
                </a:r>
                <a:endParaRPr lang="ko-KR" altLang="en-US" sz="1100" dirty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49" name="직사각형 148">
                <a:extLst>
                  <a:ext uri="{FF2B5EF4-FFF2-40B4-BE49-F238E27FC236}">
                    <a16:creationId xmlns:a16="http://schemas.microsoft.com/office/drawing/2014/main" id="{FF9E7423-25E9-486A-A5E0-AE933C22D6AC}"/>
                  </a:ext>
                </a:extLst>
              </p:cNvPr>
              <p:cNvSpPr/>
              <p:nvPr/>
            </p:nvSpPr>
            <p:spPr>
              <a:xfrm>
                <a:off x="4652502" y="3784510"/>
                <a:ext cx="214903" cy="20258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4B93949E-084A-4F70-896B-4F88CB0B384B}"/>
                  </a:ext>
                </a:extLst>
              </p:cNvPr>
              <p:cNvSpPr txBox="1"/>
              <p:nvPr/>
            </p:nvSpPr>
            <p:spPr>
              <a:xfrm>
                <a:off x="4628989" y="3758699"/>
                <a:ext cx="274435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en-US" altLang="ko-KR" sz="1100" dirty="0">
                    <a:ln w="3175">
                      <a:solidFill>
                        <a:srgbClr val="0068BC">
                          <a:alpha val="10000"/>
                        </a:srgbClr>
                      </a:solidFill>
                    </a:ln>
                    <a:solidFill>
                      <a:srgbClr val="09102A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2</a:t>
                </a:r>
                <a:endParaRPr lang="ko-KR" altLang="en-US" sz="1100" dirty="0">
                  <a:ln w="3175">
                    <a:solidFill>
                      <a:srgbClr val="0068BC">
                        <a:alpha val="10000"/>
                      </a:srgbClr>
                    </a:solidFill>
                  </a:ln>
                  <a:solidFill>
                    <a:srgbClr val="09102A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  <p:grpSp>
          <p:nvGrpSpPr>
            <p:cNvPr id="151" name="그룹 150">
              <a:extLst>
                <a:ext uri="{FF2B5EF4-FFF2-40B4-BE49-F238E27FC236}">
                  <a16:creationId xmlns:a16="http://schemas.microsoft.com/office/drawing/2014/main" id="{3F109ABD-960B-4D14-B623-66AD637FCF89}"/>
                </a:ext>
              </a:extLst>
            </p:cNvPr>
            <p:cNvGrpSpPr/>
            <p:nvPr/>
          </p:nvGrpSpPr>
          <p:grpSpPr>
            <a:xfrm>
              <a:off x="7225740" y="3995850"/>
              <a:ext cx="1707385" cy="261610"/>
              <a:chOff x="4630593" y="3758699"/>
              <a:chExt cx="1707385" cy="261610"/>
            </a:xfrm>
          </p:grpSpPr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77D55E71-810A-49BB-8AF7-281AEFCE5B47}"/>
                  </a:ext>
                </a:extLst>
              </p:cNvPr>
              <p:cNvSpPr txBox="1"/>
              <p:nvPr/>
            </p:nvSpPr>
            <p:spPr>
              <a:xfrm>
                <a:off x="4925412" y="3758699"/>
                <a:ext cx="1412566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ko-KR" altLang="en-US" sz="110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물동량 실적</a:t>
                </a:r>
                <a:r>
                  <a:rPr lang="en-US" altLang="ko-KR" sz="110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(</a:t>
                </a:r>
                <a:r>
                  <a:rPr lang="ko-KR" altLang="en-US" sz="110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최근 </a:t>
                </a:r>
                <a:r>
                  <a:rPr lang="en-US" altLang="ko-KR" sz="110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5</a:t>
                </a:r>
                <a:r>
                  <a:rPr lang="ko-KR" altLang="en-US" sz="110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년</a:t>
                </a:r>
                <a:r>
                  <a:rPr lang="en-US" altLang="ko-KR" sz="110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)</a:t>
                </a:r>
                <a:endParaRPr lang="ko-KR" altLang="en-US" sz="1100" dirty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53" name="직사각형 152">
                <a:extLst>
                  <a:ext uri="{FF2B5EF4-FFF2-40B4-BE49-F238E27FC236}">
                    <a16:creationId xmlns:a16="http://schemas.microsoft.com/office/drawing/2014/main" id="{FF9E7423-25E9-486A-A5E0-AE933C22D6AC}"/>
                  </a:ext>
                </a:extLst>
              </p:cNvPr>
              <p:cNvSpPr/>
              <p:nvPr/>
            </p:nvSpPr>
            <p:spPr>
              <a:xfrm>
                <a:off x="4652502" y="3784510"/>
                <a:ext cx="214903" cy="20258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4B93949E-084A-4F70-896B-4F88CB0B384B}"/>
                  </a:ext>
                </a:extLst>
              </p:cNvPr>
              <p:cNvSpPr txBox="1"/>
              <p:nvPr/>
            </p:nvSpPr>
            <p:spPr>
              <a:xfrm>
                <a:off x="4630593" y="3758699"/>
                <a:ext cx="271228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en-US" altLang="ko-KR" sz="1100" dirty="0" smtClean="0">
                    <a:ln w="3175">
                      <a:solidFill>
                        <a:srgbClr val="0068BC">
                          <a:alpha val="10000"/>
                        </a:srgbClr>
                      </a:solidFill>
                    </a:ln>
                    <a:solidFill>
                      <a:srgbClr val="09102A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3</a:t>
                </a:r>
                <a:endParaRPr lang="ko-KR" altLang="en-US" sz="1100" dirty="0">
                  <a:ln w="3175">
                    <a:solidFill>
                      <a:srgbClr val="0068BC">
                        <a:alpha val="10000"/>
                      </a:srgbClr>
                    </a:solidFill>
                  </a:ln>
                  <a:solidFill>
                    <a:srgbClr val="09102A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</p:grpSp>
      <p:grpSp>
        <p:nvGrpSpPr>
          <p:cNvPr id="4" name="그룹 3"/>
          <p:cNvGrpSpPr/>
          <p:nvPr/>
        </p:nvGrpSpPr>
        <p:grpSpPr>
          <a:xfrm>
            <a:off x="9632884" y="2974711"/>
            <a:ext cx="2114149" cy="1282749"/>
            <a:chOff x="9632884" y="2996980"/>
            <a:chExt cx="2114149" cy="1282749"/>
          </a:xfrm>
        </p:grpSpPr>
        <p:grpSp>
          <p:nvGrpSpPr>
            <p:cNvPr id="155" name="그룹 154">
              <a:extLst>
                <a:ext uri="{FF2B5EF4-FFF2-40B4-BE49-F238E27FC236}">
                  <a16:creationId xmlns:a16="http://schemas.microsoft.com/office/drawing/2014/main" id="{27D35285-5C3B-447B-9FFE-83925F63AB89}"/>
                </a:ext>
              </a:extLst>
            </p:cNvPr>
            <p:cNvGrpSpPr/>
            <p:nvPr/>
          </p:nvGrpSpPr>
          <p:grpSpPr>
            <a:xfrm>
              <a:off x="9632884" y="2996980"/>
              <a:ext cx="1335524" cy="338745"/>
              <a:chOff x="4231193" y="3020435"/>
              <a:chExt cx="1335524" cy="338745"/>
            </a:xfrm>
          </p:grpSpPr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EE92DB1F-ACF4-43D9-BA6F-4ADDA6BBD3A5}"/>
                  </a:ext>
                </a:extLst>
              </p:cNvPr>
              <p:cNvSpPr txBox="1"/>
              <p:nvPr/>
            </p:nvSpPr>
            <p:spPr>
              <a:xfrm>
                <a:off x="4715202" y="3020530"/>
                <a:ext cx="851515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ko-KR" altLang="en-US" sz="1600" b="1" spc="-15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투자 계획</a:t>
                </a:r>
                <a:endParaRPr lang="ko-KR" altLang="en-US" sz="1600" b="1" spc="-150" dirty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grpSp>
            <p:nvGrpSpPr>
              <p:cNvPr id="157" name="그룹 156">
                <a:extLst>
                  <a:ext uri="{FF2B5EF4-FFF2-40B4-BE49-F238E27FC236}">
                    <a16:creationId xmlns:a16="http://schemas.microsoft.com/office/drawing/2014/main" id="{1B988BBE-E808-4F09-83C2-D50A32911142}"/>
                  </a:ext>
                </a:extLst>
              </p:cNvPr>
              <p:cNvGrpSpPr/>
              <p:nvPr/>
            </p:nvGrpSpPr>
            <p:grpSpPr>
              <a:xfrm>
                <a:off x="4231193" y="3020435"/>
                <a:ext cx="361878" cy="338745"/>
                <a:chOff x="1004267" y="2056085"/>
                <a:chExt cx="4852603" cy="409881"/>
              </a:xfrm>
            </p:grpSpPr>
            <p:sp>
              <p:nvSpPr>
                <p:cNvPr id="158" name="직사각형 157">
                  <a:extLst>
                    <a:ext uri="{FF2B5EF4-FFF2-40B4-BE49-F238E27FC236}">
                      <a16:creationId xmlns:a16="http://schemas.microsoft.com/office/drawing/2014/main" id="{2EE35F8A-2429-48EE-88FC-1923E58510B6}"/>
                    </a:ext>
                  </a:extLst>
                </p:cNvPr>
                <p:cNvSpPr/>
                <p:nvPr/>
              </p:nvSpPr>
              <p:spPr>
                <a:xfrm>
                  <a:off x="1301270" y="2078449"/>
                  <a:ext cx="4555600" cy="38751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  <p:sp>
              <p:nvSpPr>
                <p:cNvPr id="159" name="직사각형 158">
                  <a:extLst>
                    <a:ext uri="{FF2B5EF4-FFF2-40B4-BE49-F238E27FC236}">
                      <a16:creationId xmlns:a16="http://schemas.microsoft.com/office/drawing/2014/main" id="{BF34182F-393C-4EF6-B3F2-7B0819448000}"/>
                    </a:ext>
                  </a:extLst>
                </p:cNvPr>
                <p:cNvSpPr/>
                <p:nvPr/>
              </p:nvSpPr>
              <p:spPr>
                <a:xfrm>
                  <a:off x="1004267" y="2056085"/>
                  <a:ext cx="4555599" cy="387517"/>
                </a:xfrm>
                <a:prstGeom prst="rect">
                  <a:avLst/>
                </a:prstGeom>
                <a:solidFill>
                  <a:srgbClr val="09102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rIns="0" rtlCol="0" anchor="ctr">
                  <a:noAutofit/>
                </a:bodyPr>
                <a:lstStyle/>
                <a:p>
                  <a:pPr algn="ctr"/>
                  <a:r>
                    <a:rPr lang="en-US" altLang="ko-KR" sz="1400" dirty="0" smtClean="0">
                      <a:ln w="3175">
                        <a:solidFill>
                          <a:schemeClr val="bg1">
                            <a:alpha val="10000"/>
                          </a:schemeClr>
                        </a:solidFill>
                      </a:ln>
                      <a:solidFill>
                        <a:prstClr val="white"/>
                      </a:solidFill>
                      <a:latin typeface="나눔스퀘어_ac Bold" panose="020B0600000101010101" pitchFamily="50" charset="-127"/>
                      <a:ea typeface="나눔스퀘어_ac Bold" panose="020B0600000101010101" pitchFamily="50" charset="-127"/>
                    </a:rPr>
                    <a:t>03</a:t>
                  </a:r>
                  <a:endParaRPr lang="ko-KR" altLang="en-US" sz="1400" dirty="0">
                    <a:ln w="3175">
                      <a:solidFill>
                        <a:schemeClr val="bg1">
                          <a:alpha val="10000"/>
                        </a:schemeClr>
                      </a:solidFill>
                    </a:ln>
                    <a:solidFill>
                      <a:prstClr val="white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</p:grpSp>
        </p:grpSp>
        <p:grpSp>
          <p:nvGrpSpPr>
            <p:cNvPr id="160" name="그룹 159">
              <a:extLst>
                <a:ext uri="{FF2B5EF4-FFF2-40B4-BE49-F238E27FC236}">
                  <a16:creationId xmlns:a16="http://schemas.microsoft.com/office/drawing/2014/main" id="{CCF99DB1-393C-4F98-8978-E82B4AE966A9}"/>
                </a:ext>
              </a:extLst>
            </p:cNvPr>
            <p:cNvGrpSpPr/>
            <p:nvPr/>
          </p:nvGrpSpPr>
          <p:grpSpPr>
            <a:xfrm>
              <a:off x="9990754" y="3469833"/>
              <a:ext cx="1756279" cy="261610"/>
              <a:chOff x="4631393" y="3488316"/>
              <a:chExt cx="1756279" cy="261610"/>
            </a:xfrm>
          </p:grpSpPr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EC98F680-6BBC-4A81-8DAF-798D7C81EA2B}"/>
                  </a:ext>
                </a:extLst>
              </p:cNvPr>
              <p:cNvSpPr txBox="1"/>
              <p:nvPr/>
            </p:nvSpPr>
            <p:spPr>
              <a:xfrm>
                <a:off x="4925412" y="3488316"/>
                <a:ext cx="1462260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ko-KR" altLang="en-US" sz="110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사업 규모 및 자금 계획</a:t>
                </a:r>
                <a:endParaRPr lang="ko-KR" altLang="en-US" sz="1100" dirty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62" name="직사각형 161">
                <a:extLst>
                  <a:ext uri="{FF2B5EF4-FFF2-40B4-BE49-F238E27FC236}">
                    <a16:creationId xmlns:a16="http://schemas.microsoft.com/office/drawing/2014/main" id="{80CFD6E2-4978-4A35-BFE8-B8D0A7ADD85C}"/>
                  </a:ext>
                </a:extLst>
              </p:cNvPr>
              <p:cNvSpPr/>
              <p:nvPr/>
            </p:nvSpPr>
            <p:spPr>
              <a:xfrm>
                <a:off x="4652502" y="3514127"/>
                <a:ext cx="214903" cy="20258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40980BAD-792A-4A83-B96B-4A9FCC0F7F1B}"/>
                  </a:ext>
                </a:extLst>
              </p:cNvPr>
              <p:cNvSpPr txBox="1"/>
              <p:nvPr/>
            </p:nvSpPr>
            <p:spPr>
              <a:xfrm>
                <a:off x="4631393" y="3488316"/>
                <a:ext cx="269625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en-US" altLang="ko-KR" sz="1100" dirty="0">
                    <a:ln w="3175">
                      <a:solidFill>
                        <a:srgbClr val="0068BC">
                          <a:alpha val="10000"/>
                        </a:srgbClr>
                      </a:solidFill>
                    </a:ln>
                    <a:solidFill>
                      <a:srgbClr val="09102A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1</a:t>
                </a:r>
                <a:endParaRPr lang="ko-KR" altLang="en-US" sz="1100" dirty="0">
                  <a:ln w="3175">
                    <a:solidFill>
                      <a:srgbClr val="0068BC">
                        <a:alpha val="10000"/>
                      </a:srgbClr>
                    </a:solidFill>
                  </a:ln>
                  <a:solidFill>
                    <a:srgbClr val="09102A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  <p:grpSp>
          <p:nvGrpSpPr>
            <p:cNvPr id="164" name="그룹 163">
              <a:extLst>
                <a:ext uri="{FF2B5EF4-FFF2-40B4-BE49-F238E27FC236}">
                  <a16:creationId xmlns:a16="http://schemas.microsoft.com/office/drawing/2014/main" id="{3F109ABD-960B-4D14-B623-66AD637FCF89}"/>
                </a:ext>
              </a:extLst>
            </p:cNvPr>
            <p:cNvGrpSpPr/>
            <p:nvPr/>
          </p:nvGrpSpPr>
          <p:grpSpPr>
            <a:xfrm>
              <a:off x="9988350" y="3743976"/>
              <a:ext cx="1016492" cy="261610"/>
              <a:chOff x="4628989" y="3758699"/>
              <a:chExt cx="1016492" cy="261610"/>
            </a:xfrm>
          </p:grpSpPr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77D55E71-810A-49BB-8AF7-281AEFCE5B47}"/>
                  </a:ext>
                </a:extLst>
              </p:cNvPr>
              <p:cNvSpPr txBox="1"/>
              <p:nvPr/>
            </p:nvSpPr>
            <p:spPr>
              <a:xfrm>
                <a:off x="4925412" y="3758699"/>
                <a:ext cx="720069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ko-KR" altLang="en-US" sz="110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건축 계획</a:t>
                </a:r>
                <a:endParaRPr lang="ko-KR" altLang="en-US" sz="1100" dirty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66" name="직사각형 165">
                <a:extLst>
                  <a:ext uri="{FF2B5EF4-FFF2-40B4-BE49-F238E27FC236}">
                    <a16:creationId xmlns:a16="http://schemas.microsoft.com/office/drawing/2014/main" id="{FF9E7423-25E9-486A-A5E0-AE933C22D6AC}"/>
                  </a:ext>
                </a:extLst>
              </p:cNvPr>
              <p:cNvSpPr/>
              <p:nvPr/>
            </p:nvSpPr>
            <p:spPr>
              <a:xfrm>
                <a:off x="4652502" y="3784510"/>
                <a:ext cx="214903" cy="20258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4B93949E-084A-4F70-896B-4F88CB0B384B}"/>
                  </a:ext>
                </a:extLst>
              </p:cNvPr>
              <p:cNvSpPr txBox="1"/>
              <p:nvPr/>
            </p:nvSpPr>
            <p:spPr>
              <a:xfrm>
                <a:off x="4628989" y="3758699"/>
                <a:ext cx="274435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en-US" altLang="ko-KR" sz="1100" dirty="0">
                    <a:ln w="3175">
                      <a:solidFill>
                        <a:srgbClr val="0068BC">
                          <a:alpha val="10000"/>
                        </a:srgbClr>
                      </a:solidFill>
                    </a:ln>
                    <a:solidFill>
                      <a:srgbClr val="09102A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2</a:t>
                </a:r>
                <a:endParaRPr lang="ko-KR" altLang="en-US" sz="1100" dirty="0">
                  <a:ln w="3175">
                    <a:solidFill>
                      <a:srgbClr val="0068BC">
                        <a:alpha val="10000"/>
                      </a:srgbClr>
                    </a:solidFill>
                  </a:ln>
                  <a:solidFill>
                    <a:srgbClr val="09102A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  <p:grpSp>
          <p:nvGrpSpPr>
            <p:cNvPr id="168" name="그룹 167">
              <a:extLst>
                <a:ext uri="{FF2B5EF4-FFF2-40B4-BE49-F238E27FC236}">
                  <a16:creationId xmlns:a16="http://schemas.microsoft.com/office/drawing/2014/main" id="{3F109ABD-960B-4D14-B623-66AD637FCF89}"/>
                </a:ext>
              </a:extLst>
            </p:cNvPr>
            <p:cNvGrpSpPr/>
            <p:nvPr/>
          </p:nvGrpSpPr>
          <p:grpSpPr>
            <a:xfrm>
              <a:off x="9989951" y="4018119"/>
              <a:ext cx="1550291" cy="261610"/>
              <a:chOff x="4630593" y="3758699"/>
              <a:chExt cx="1550291" cy="261610"/>
            </a:xfrm>
          </p:grpSpPr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77D55E71-810A-49BB-8AF7-281AEFCE5B47}"/>
                  </a:ext>
                </a:extLst>
              </p:cNvPr>
              <p:cNvSpPr txBox="1"/>
              <p:nvPr/>
            </p:nvSpPr>
            <p:spPr>
              <a:xfrm>
                <a:off x="4925412" y="3758699"/>
                <a:ext cx="1255472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ko-KR" altLang="en-US" sz="110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물류설비 구축 계획</a:t>
                </a:r>
                <a:endParaRPr lang="ko-KR" altLang="en-US" sz="1100" dirty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70" name="직사각형 169">
                <a:extLst>
                  <a:ext uri="{FF2B5EF4-FFF2-40B4-BE49-F238E27FC236}">
                    <a16:creationId xmlns:a16="http://schemas.microsoft.com/office/drawing/2014/main" id="{FF9E7423-25E9-486A-A5E0-AE933C22D6AC}"/>
                  </a:ext>
                </a:extLst>
              </p:cNvPr>
              <p:cNvSpPr/>
              <p:nvPr/>
            </p:nvSpPr>
            <p:spPr>
              <a:xfrm>
                <a:off x="4652502" y="3784510"/>
                <a:ext cx="214903" cy="20258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4B93949E-084A-4F70-896B-4F88CB0B384B}"/>
                  </a:ext>
                </a:extLst>
              </p:cNvPr>
              <p:cNvSpPr txBox="1"/>
              <p:nvPr/>
            </p:nvSpPr>
            <p:spPr>
              <a:xfrm>
                <a:off x="4630593" y="3758699"/>
                <a:ext cx="271228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en-US" altLang="ko-KR" sz="1100" dirty="0" smtClean="0">
                    <a:ln w="3175">
                      <a:solidFill>
                        <a:srgbClr val="0068BC">
                          <a:alpha val="10000"/>
                        </a:srgbClr>
                      </a:solidFill>
                    </a:ln>
                    <a:solidFill>
                      <a:srgbClr val="09102A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3</a:t>
                </a:r>
                <a:endParaRPr lang="ko-KR" altLang="en-US" sz="1100" dirty="0">
                  <a:ln w="3175">
                    <a:solidFill>
                      <a:srgbClr val="0068BC">
                        <a:alpha val="10000"/>
                      </a:srgbClr>
                    </a:solidFill>
                  </a:ln>
                  <a:solidFill>
                    <a:srgbClr val="09102A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</p:grpSp>
      <p:grpSp>
        <p:nvGrpSpPr>
          <p:cNvPr id="172" name="그룹 171"/>
          <p:cNvGrpSpPr/>
          <p:nvPr/>
        </p:nvGrpSpPr>
        <p:grpSpPr>
          <a:xfrm>
            <a:off x="4273523" y="4606288"/>
            <a:ext cx="2074073" cy="1282749"/>
            <a:chOff x="4273523" y="3015463"/>
            <a:chExt cx="2074073" cy="1282749"/>
          </a:xfrm>
        </p:grpSpPr>
        <p:grpSp>
          <p:nvGrpSpPr>
            <p:cNvPr id="173" name="그룹 172">
              <a:extLst>
                <a:ext uri="{FF2B5EF4-FFF2-40B4-BE49-F238E27FC236}">
                  <a16:creationId xmlns:a16="http://schemas.microsoft.com/office/drawing/2014/main" id="{27D35285-5C3B-447B-9FFE-83925F63AB89}"/>
                </a:ext>
              </a:extLst>
            </p:cNvPr>
            <p:cNvGrpSpPr/>
            <p:nvPr/>
          </p:nvGrpSpPr>
          <p:grpSpPr>
            <a:xfrm>
              <a:off x="4273523" y="3015463"/>
              <a:ext cx="1335524" cy="338745"/>
              <a:chOff x="4231193" y="3020435"/>
              <a:chExt cx="1335524" cy="338745"/>
            </a:xfrm>
          </p:grpSpPr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EE92DB1F-ACF4-43D9-BA6F-4ADDA6BBD3A5}"/>
                  </a:ext>
                </a:extLst>
              </p:cNvPr>
              <p:cNvSpPr txBox="1"/>
              <p:nvPr/>
            </p:nvSpPr>
            <p:spPr>
              <a:xfrm>
                <a:off x="4715202" y="3020530"/>
                <a:ext cx="851515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ko-KR" altLang="en-US" sz="1600" b="1" spc="-15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투자 효과</a:t>
                </a:r>
                <a:endParaRPr lang="ko-KR" altLang="en-US" sz="1600" b="1" spc="-150" dirty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grpSp>
            <p:nvGrpSpPr>
              <p:cNvPr id="187" name="그룹 186">
                <a:extLst>
                  <a:ext uri="{FF2B5EF4-FFF2-40B4-BE49-F238E27FC236}">
                    <a16:creationId xmlns:a16="http://schemas.microsoft.com/office/drawing/2014/main" id="{1B988BBE-E808-4F09-83C2-D50A32911142}"/>
                  </a:ext>
                </a:extLst>
              </p:cNvPr>
              <p:cNvGrpSpPr/>
              <p:nvPr/>
            </p:nvGrpSpPr>
            <p:grpSpPr>
              <a:xfrm>
                <a:off x="4231193" y="3020435"/>
                <a:ext cx="361878" cy="338745"/>
                <a:chOff x="1004267" y="2056085"/>
                <a:chExt cx="4852603" cy="409881"/>
              </a:xfrm>
            </p:grpSpPr>
            <p:sp>
              <p:nvSpPr>
                <p:cNvPr id="188" name="직사각형 187">
                  <a:extLst>
                    <a:ext uri="{FF2B5EF4-FFF2-40B4-BE49-F238E27FC236}">
                      <a16:creationId xmlns:a16="http://schemas.microsoft.com/office/drawing/2014/main" id="{2EE35F8A-2429-48EE-88FC-1923E58510B6}"/>
                    </a:ext>
                  </a:extLst>
                </p:cNvPr>
                <p:cNvSpPr/>
                <p:nvPr/>
              </p:nvSpPr>
              <p:spPr>
                <a:xfrm>
                  <a:off x="1301270" y="2078449"/>
                  <a:ext cx="4555600" cy="38751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  <p:sp>
              <p:nvSpPr>
                <p:cNvPr id="189" name="직사각형 188">
                  <a:extLst>
                    <a:ext uri="{FF2B5EF4-FFF2-40B4-BE49-F238E27FC236}">
                      <a16:creationId xmlns:a16="http://schemas.microsoft.com/office/drawing/2014/main" id="{BF34182F-393C-4EF6-B3F2-7B0819448000}"/>
                    </a:ext>
                  </a:extLst>
                </p:cNvPr>
                <p:cNvSpPr/>
                <p:nvPr/>
              </p:nvSpPr>
              <p:spPr>
                <a:xfrm>
                  <a:off x="1004267" y="2056085"/>
                  <a:ext cx="4555599" cy="387517"/>
                </a:xfrm>
                <a:prstGeom prst="rect">
                  <a:avLst/>
                </a:prstGeom>
                <a:solidFill>
                  <a:srgbClr val="09102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rIns="0" rtlCol="0" anchor="ctr">
                  <a:noAutofit/>
                </a:bodyPr>
                <a:lstStyle/>
                <a:p>
                  <a:pPr algn="ctr"/>
                  <a:r>
                    <a:rPr lang="en-US" altLang="ko-KR" sz="1400" dirty="0" smtClean="0">
                      <a:ln w="3175">
                        <a:solidFill>
                          <a:schemeClr val="bg1">
                            <a:alpha val="10000"/>
                          </a:schemeClr>
                        </a:solidFill>
                      </a:ln>
                      <a:solidFill>
                        <a:prstClr val="white"/>
                      </a:solidFill>
                      <a:latin typeface="나눔스퀘어_ac Bold" panose="020B0600000101010101" pitchFamily="50" charset="-127"/>
                      <a:ea typeface="나눔스퀘어_ac Bold" panose="020B0600000101010101" pitchFamily="50" charset="-127"/>
                    </a:rPr>
                    <a:t>04</a:t>
                  </a:r>
                  <a:endParaRPr lang="ko-KR" altLang="en-US" sz="1400" dirty="0">
                    <a:ln w="3175">
                      <a:solidFill>
                        <a:schemeClr val="bg1">
                          <a:alpha val="10000"/>
                        </a:schemeClr>
                      </a:solidFill>
                    </a:ln>
                    <a:solidFill>
                      <a:prstClr val="white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</p:grpSp>
        </p:grpSp>
        <p:grpSp>
          <p:nvGrpSpPr>
            <p:cNvPr id="174" name="그룹 173">
              <a:extLst>
                <a:ext uri="{FF2B5EF4-FFF2-40B4-BE49-F238E27FC236}">
                  <a16:creationId xmlns:a16="http://schemas.microsoft.com/office/drawing/2014/main" id="{CCF99DB1-393C-4F98-8978-E82B4AE966A9}"/>
                </a:ext>
              </a:extLst>
            </p:cNvPr>
            <p:cNvGrpSpPr/>
            <p:nvPr/>
          </p:nvGrpSpPr>
          <p:grpSpPr>
            <a:xfrm>
              <a:off x="4631393" y="3488316"/>
              <a:ext cx="1384382" cy="261610"/>
              <a:chOff x="4631393" y="3488316"/>
              <a:chExt cx="1384382" cy="261610"/>
            </a:xfrm>
          </p:grpSpPr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EC98F680-6BBC-4A81-8DAF-798D7C81EA2B}"/>
                  </a:ext>
                </a:extLst>
              </p:cNvPr>
              <p:cNvSpPr txBox="1"/>
              <p:nvPr/>
            </p:nvSpPr>
            <p:spPr>
              <a:xfrm>
                <a:off x="4925412" y="3488316"/>
                <a:ext cx="1090363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ko-KR" altLang="en-US" sz="110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인천공항 기여도</a:t>
                </a:r>
                <a:endParaRPr lang="ko-KR" altLang="en-US" sz="1100" dirty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84" name="직사각형 183">
                <a:extLst>
                  <a:ext uri="{FF2B5EF4-FFF2-40B4-BE49-F238E27FC236}">
                    <a16:creationId xmlns:a16="http://schemas.microsoft.com/office/drawing/2014/main" id="{80CFD6E2-4978-4A35-BFE8-B8D0A7ADD85C}"/>
                  </a:ext>
                </a:extLst>
              </p:cNvPr>
              <p:cNvSpPr/>
              <p:nvPr/>
            </p:nvSpPr>
            <p:spPr>
              <a:xfrm>
                <a:off x="4652502" y="3514127"/>
                <a:ext cx="214903" cy="20258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40980BAD-792A-4A83-B96B-4A9FCC0F7F1B}"/>
                  </a:ext>
                </a:extLst>
              </p:cNvPr>
              <p:cNvSpPr txBox="1"/>
              <p:nvPr/>
            </p:nvSpPr>
            <p:spPr>
              <a:xfrm>
                <a:off x="4631393" y="3488316"/>
                <a:ext cx="269625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en-US" altLang="ko-KR" sz="1100" dirty="0">
                    <a:ln w="3175">
                      <a:solidFill>
                        <a:srgbClr val="0068BC">
                          <a:alpha val="10000"/>
                        </a:srgbClr>
                      </a:solidFill>
                    </a:ln>
                    <a:solidFill>
                      <a:srgbClr val="09102A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1</a:t>
                </a:r>
                <a:endParaRPr lang="ko-KR" altLang="en-US" sz="1100" dirty="0">
                  <a:ln w="3175">
                    <a:solidFill>
                      <a:srgbClr val="0068BC">
                        <a:alpha val="10000"/>
                      </a:srgbClr>
                    </a:solidFill>
                  </a:ln>
                  <a:solidFill>
                    <a:srgbClr val="09102A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  <p:grpSp>
          <p:nvGrpSpPr>
            <p:cNvPr id="175" name="그룹 174">
              <a:extLst>
                <a:ext uri="{FF2B5EF4-FFF2-40B4-BE49-F238E27FC236}">
                  <a16:creationId xmlns:a16="http://schemas.microsoft.com/office/drawing/2014/main" id="{3F109ABD-960B-4D14-B623-66AD637FCF89}"/>
                </a:ext>
              </a:extLst>
            </p:cNvPr>
            <p:cNvGrpSpPr/>
            <p:nvPr/>
          </p:nvGrpSpPr>
          <p:grpSpPr>
            <a:xfrm>
              <a:off x="4628989" y="3762459"/>
              <a:ext cx="1718607" cy="261610"/>
              <a:chOff x="4628989" y="3758699"/>
              <a:chExt cx="1718607" cy="261610"/>
            </a:xfrm>
          </p:grpSpPr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77D55E71-810A-49BB-8AF7-281AEFCE5B47}"/>
                  </a:ext>
                </a:extLst>
              </p:cNvPr>
              <p:cNvSpPr txBox="1"/>
              <p:nvPr/>
            </p:nvSpPr>
            <p:spPr>
              <a:xfrm>
                <a:off x="4925412" y="3758699"/>
                <a:ext cx="1422184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ko-KR" altLang="en-US" sz="110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예상 물동량</a:t>
                </a:r>
                <a:r>
                  <a:rPr lang="en-US" altLang="ko-KR" sz="110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(</a:t>
                </a:r>
                <a:r>
                  <a:rPr lang="ko-KR" altLang="en-US" sz="110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향후 </a:t>
                </a:r>
                <a:r>
                  <a:rPr lang="en-US" altLang="ko-KR" sz="110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5</a:t>
                </a:r>
                <a:r>
                  <a:rPr lang="ko-KR" altLang="en-US" sz="110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년</a:t>
                </a:r>
                <a:r>
                  <a:rPr lang="en-US" altLang="ko-KR" sz="110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)</a:t>
                </a:r>
                <a:endParaRPr lang="ko-KR" altLang="en-US" sz="1100" dirty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81" name="직사각형 180">
                <a:extLst>
                  <a:ext uri="{FF2B5EF4-FFF2-40B4-BE49-F238E27FC236}">
                    <a16:creationId xmlns:a16="http://schemas.microsoft.com/office/drawing/2014/main" id="{FF9E7423-25E9-486A-A5E0-AE933C22D6AC}"/>
                  </a:ext>
                </a:extLst>
              </p:cNvPr>
              <p:cNvSpPr/>
              <p:nvPr/>
            </p:nvSpPr>
            <p:spPr>
              <a:xfrm>
                <a:off x="4652502" y="3784510"/>
                <a:ext cx="214903" cy="20258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4B93949E-084A-4F70-896B-4F88CB0B384B}"/>
                  </a:ext>
                </a:extLst>
              </p:cNvPr>
              <p:cNvSpPr txBox="1"/>
              <p:nvPr/>
            </p:nvSpPr>
            <p:spPr>
              <a:xfrm>
                <a:off x="4628989" y="3758699"/>
                <a:ext cx="274435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en-US" altLang="ko-KR" sz="1100" dirty="0">
                    <a:ln w="3175">
                      <a:solidFill>
                        <a:srgbClr val="0068BC">
                          <a:alpha val="10000"/>
                        </a:srgbClr>
                      </a:solidFill>
                    </a:ln>
                    <a:solidFill>
                      <a:srgbClr val="09102A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2</a:t>
                </a:r>
                <a:endParaRPr lang="ko-KR" altLang="en-US" sz="1100" dirty="0">
                  <a:ln w="3175">
                    <a:solidFill>
                      <a:srgbClr val="0068BC">
                        <a:alpha val="10000"/>
                      </a:srgbClr>
                    </a:solidFill>
                  </a:ln>
                  <a:solidFill>
                    <a:srgbClr val="09102A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  <p:grpSp>
          <p:nvGrpSpPr>
            <p:cNvPr id="176" name="그룹 175">
              <a:extLst>
                <a:ext uri="{FF2B5EF4-FFF2-40B4-BE49-F238E27FC236}">
                  <a16:creationId xmlns:a16="http://schemas.microsoft.com/office/drawing/2014/main" id="{3F109ABD-960B-4D14-B623-66AD637FCF89}"/>
                </a:ext>
              </a:extLst>
            </p:cNvPr>
            <p:cNvGrpSpPr/>
            <p:nvPr/>
          </p:nvGrpSpPr>
          <p:grpSpPr>
            <a:xfrm>
              <a:off x="4630590" y="4036602"/>
              <a:ext cx="1550291" cy="261610"/>
              <a:chOff x="4630593" y="3758699"/>
              <a:chExt cx="1550291" cy="261610"/>
            </a:xfrm>
          </p:grpSpPr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77D55E71-810A-49BB-8AF7-281AEFCE5B47}"/>
                  </a:ext>
                </a:extLst>
              </p:cNvPr>
              <p:cNvSpPr txBox="1"/>
              <p:nvPr/>
            </p:nvSpPr>
            <p:spPr>
              <a:xfrm>
                <a:off x="4925412" y="3758699"/>
                <a:ext cx="1255472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ko-KR" altLang="en-US" sz="110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물류사업 성장 계획</a:t>
                </a:r>
                <a:endParaRPr lang="ko-KR" altLang="en-US" sz="1100" dirty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78" name="직사각형 177">
                <a:extLst>
                  <a:ext uri="{FF2B5EF4-FFF2-40B4-BE49-F238E27FC236}">
                    <a16:creationId xmlns:a16="http://schemas.microsoft.com/office/drawing/2014/main" id="{FF9E7423-25E9-486A-A5E0-AE933C22D6AC}"/>
                  </a:ext>
                </a:extLst>
              </p:cNvPr>
              <p:cNvSpPr/>
              <p:nvPr/>
            </p:nvSpPr>
            <p:spPr>
              <a:xfrm>
                <a:off x="4652502" y="3784510"/>
                <a:ext cx="214903" cy="20258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4B93949E-084A-4F70-896B-4F88CB0B384B}"/>
                  </a:ext>
                </a:extLst>
              </p:cNvPr>
              <p:cNvSpPr txBox="1"/>
              <p:nvPr/>
            </p:nvSpPr>
            <p:spPr>
              <a:xfrm>
                <a:off x="4630593" y="3758699"/>
                <a:ext cx="271228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en-US" altLang="ko-KR" sz="1100" dirty="0" smtClean="0">
                    <a:ln w="3175">
                      <a:solidFill>
                        <a:srgbClr val="0068BC">
                          <a:alpha val="10000"/>
                        </a:srgbClr>
                      </a:solidFill>
                    </a:ln>
                    <a:solidFill>
                      <a:srgbClr val="09102A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3</a:t>
                </a:r>
                <a:endParaRPr lang="ko-KR" altLang="en-US" sz="1100" dirty="0">
                  <a:ln w="3175">
                    <a:solidFill>
                      <a:srgbClr val="0068BC">
                        <a:alpha val="10000"/>
                      </a:srgbClr>
                    </a:solidFill>
                  </a:ln>
                  <a:solidFill>
                    <a:srgbClr val="09102A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</p:grpSp>
      <p:grpSp>
        <p:nvGrpSpPr>
          <p:cNvPr id="190" name="그룹 189"/>
          <p:cNvGrpSpPr/>
          <p:nvPr/>
        </p:nvGrpSpPr>
        <p:grpSpPr>
          <a:xfrm>
            <a:off x="6953204" y="4606288"/>
            <a:ext cx="1704215" cy="1282749"/>
            <a:chOff x="6868673" y="2974711"/>
            <a:chExt cx="1704215" cy="1282749"/>
          </a:xfrm>
        </p:grpSpPr>
        <p:grpSp>
          <p:nvGrpSpPr>
            <p:cNvPr id="191" name="그룹 190">
              <a:extLst>
                <a:ext uri="{FF2B5EF4-FFF2-40B4-BE49-F238E27FC236}">
                  <a16:creationId xmlns:a16="http://schemas.microsoft.com/office/drawing/2014/main" id="{27D35285-5C3B-447B-9FFE-83925F63AB89}"/>
                </a:ext>
              </a:extLst>
            </p:cNvPr>
            <p:cNvGrpSpPr/>
            <p:nvPr/>
          </p:nvGrpSpPr>
          <p:grpSpPr>
            <a:xfrm>
              <a:off x="6868673" y="2974711"/>
              <a:ext cx="1704215" cy="338745"/>
              <a:chOff x="4231193" y="3020435"/>
              <a:chExt cx="1704215" cy="338745"/>
            </a:xfrm>
          </p:grpSpPr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EE92DB1F-ACF4-43D9-BA6F-4ADDA6BBD3A5}"/>
                  </a:ext>
                </a:extLst>
              </p:cNvPr>
              <p:cNvSpPr txBox="1"/>
              <p:nvPr/>
            </p:nvSpPr>
            <p:spPr>
              <a:xfrm>
                <a:off x="4715202" y="3020530"/>
                <a:ext cx="1220206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en-US" altLang="ko-KR" sz="1600" b="1" spc="-15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ESG </a:t>
                </a:r>
                <a:r>
                  <a:rPr lang="ko-KR" altLang="en-US" sz="1600" b="1" spc="-15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실천 계획</a:t>
                </a:r>
                <a:endParaRPr lang="ko-KR" altLang="en-US" sz="1600" b="1" spc="-150" dirty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grpSp>
            <p:nvGrpSpPr>
              <p:cNvPr id="205" name="그룹 204">
                <a:extLst>
                  <a:ext uri="{FF2B5EF4-FFF2-40B4-BE49-F238E27FC236}">
                    <a16:creationId xmlns:a16="http://schemas.microsoft.com/office/drawing/2014/main" id="{1B988BBE-E808-4F09-83C2-D50A32911142}"/>
                  </a:ext>
                </a:extLst>
              </p:cNvPr>
              <p:cNvGrpSpPr/>
              <p:nvPr/>
            </p:nvGrpSpPr>
            <p:grpSpPr>
              <a:xfrm>
                <a:off x="4231193" y="3020435"/>
                <a:ext cx="361878" cy="338745"/>
                <a:chOff x="1004267" y="2056085"/>
                <a:chExt cx="4852603" cy="409881"/>
              </a:xfrm>
            </p:grpSpPr>
            <p:sp>
              <p:nvSpPr>
                <p:cNvPr id="206" name="직사각형 205">
                  <a:extLst>
                    <a:ext uri="{FF2B5EF4-FFF2-40B4-BE49-F238E27FC236}">
                      <a16:creationId xmlns:a16="http://schemas.microsoft.com/office/drawing/2014/main" id="{2EE35F8A-2429-48EE-88FC-1923E58510B6}"/>
                    </a:ext>
                  </a:extLst>
                </p:cNvPr>
                <p:cNvSpPr/>
                <p:nvPr/>
              </p:nvSpPr>
              <p:spPr>
                <a:xfrm>
                  <a:off x="1301270" y="2078449"/>
                  <a:ext cx="4555600" cy="38751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  <p:sp>
              <p:nvSpPr>
                <p:cNvPr id="207" name="직사각형 206">
                  <a:extLst>
                    <a:ext uri="{FF2B5EF4-FFF2-40B4-BE49-F238E27FC236}">
                      <a16:creationId xmlns:a16="http://schemas.microsoft.com/office/drawing/2014/main" id="{BF34182F-393C-4EF6-B3F2-7B0819448000}"/>
                    </a:ext>
                  </a:extLst>
                </p:cNvPr>
                <p:cNvSpPr/>
                <p:nvPr/>
              </p:nvSpPr>
              <p:spPr>
                <a:xfrm>
                  <a:off x="1004267" y="2056085"/>
                  <a:ext cx="4555599" cy="387517"/>
                </a:xfrm>
                <a:prstGeom prst="rect">
                  <a:avLst/>
                </a:prstGeom>
                <a:solidFill>
                  <a:srgbClr val="09102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rIns="0" rtlCol="0" anchor="ctr">
                  <a:noAutofit/>
                </a:bodyPr>
                <a:lstStyle/>
                <a:p>
                  <a:pPr algn="ctr"/>
                  <a:r>
                    <a:rPr lang="en-US" altLang="ko-KR" sz="1400" dirty="0" smtClean="0">
                      <a:ln w="3175">
                        <a:solidFill>
                          <a:schemeClr val="bg1">
                            <a:alpha val="10000"/>
                          </a:schemeClr>
                        </a:solidFill>
                      </a:ln>
                      <a:solidFill>
                        <a:prstClr val="white"/>
                      </a:solidFill>
                      <a:latin typeface="나눔스퀘어_ac Bold" panose="020B0600000101010101" pitchFamily="50" charset="-127"/>
                      <a:ea typeface="나눔스퀘어_ac Bold" panose="020B0600000101010101" pitchFamily="50" charset="-127"/>
                    </a:rPr>
                    <a:t>05</a:t>
                  </a:r>
                  <a:endParaRPr lang="ko-KR" altLang="en-US" sz="1400" dirty="0">
                    <a:ln w="3175">
                      <a:solidFill>
                        <a:schemeClr val="bg1">
                          <a:alpha val="10000"/>
                        </a:schemeClr>
                      </a:solidFill>
                    </a:ln>
                    <a:solidFill>
                      <a:prstClr val="white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</p:grpSp>
        </p:grpSp>
        <p:grpSp>
          <p:nvGrpSpPr>
            <p:cNvPr id="192" name="그룹 191">
              <a:extLst>
                <a:ext uri="{FF2B5EF4-FFF2-40B4-BE49-F238E27FC236}">
                  <a16:creationId xmlns:a16="http://schemas.microsoft.com/office/drawing/2014/main" id="{CCF99DB1-393C-4F98-8978-E82B4AE966A9}"/>
                </a:ext>
              </a:extLst>
            </p:cNvPr>
            <p:cNvGrpSpPr/>
            <p:nvPr/>
          </p:nvGrpSpPr>
          <p:grpSpPr>
            <a:xfrm>
              <a:off x="7226543" y="3447564"/>
              <a:ext cx="1007676" cy="261610"/>
              <a:chOff x="4631393" y="3488316"/>
              <a:chExt cx="1007676" cy="261610"/>
            </a:xfrm>
          </p:grpSpPr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EC98F680-6BBC-4A81-8DAF-798D7C81EA2B}"/>
                  </a:ext>
                </a:extLst>
              </p:cNvPr>
              <p:cNvSpPr txBox="1"/>
              <p:nvPr/>
            </p:nvSpPr>
            <p:spPr>
              <a:xfrm>
                <a:off x="4925412" y="3488316"/>
                <a:ext cx="713657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ko-KR" altLang="en-US" sz="110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운영 측면</a:t>
                </a:r>
                <a:endParaRPr lang="ko-KR" altLang="en-US" sz="1100" dirty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202" name="직사각형 201">
                <a:extLst>
                  <a:ext uri="{FF2B5EF4-FFF2-40B4-BE49-F238E27FC236}">
                    <a16:creationId xmlns:a16="http://schemas.microsoft.com/office/drawing/2014/main" id="{80CFD6E2-4978-4A35-BFE8-B8D0A7ADD85C}"/>
                  </a:ext>
                </a:extLst>
              </p:cNvPr>
              <p:cNvSpPr/>
              <p:nvPr/>
            </p:nvSpPr>
            <p:spPr>
              <a:xfrm>
                <a:off x="4652502" y="3514127"/>
                <a:ext cx="214903" cy="20258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40980BAD-792A-4A83-B96B-4A9FCC0F7F1B}"/>
                  </a:ext>
                </a:extLst>
              </p:cNvPr>
              <p:cNvSpPr txBox="1"/>
              <p:nvPr/>
            </p:nvSpPr>
            <p:spPr>
              <a:xfrm>
                <a:off x="4631393" y="3488316"/>
                <a:ext cx="269625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en-US" altLang="ko-KR" sz="1100" dirty="0">
                    <a:ln w="3175">
                      <a:solidFill>
                        <a:srgbClr val="0068BC">
                          <a:alpha val="10000"/>
                        </a:srgbClr>
                      </a:solidFill>
                    </a:ln>
                    <a:solidFill>
                      <a:srgbClr val="09102A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1</a:t>
                </a:r>
                <a:endParaRPr lang="ko-KR" altLang="en-US" sz="1100" dirty="0">
                  <a:ln w="3175">
                    <a:solidFill>
                      <a:srgbClr val="0068BC">
                        <a:alpha val="10000"/>
                      </a:srgbClr>
                    </a:solidFill>
                  </a:ln>
                  <a:solidFill>
                    <a:srgbClr val="09102A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  <p:grpSp>
          <p:nvGrpSpPr>
            <p:cNvPr id="193" name="그룹 192">
              <a:extLst>
                <a:ext uri="{FF2B5EF4-FFF2-40B4-BE49-F238E27FC236}">
                  <a16:creationId xmlns:a16="http://schemas.microsoft.com/office/drawing/2014/main" id="{3F109ABD-960B-4D14-B623-66AD637FCF89}"/>
                </a:ext>
              </a:extLst>
            </p:cNvPr>
            <p:cNvGrpSpPr/>
            <p:nvPr/>
          </p:nvGrpSpPr>
          <p:grpSpPr>
            <a:xfrm>
              <a:off x="7224139" y="3721707"/>
              <a:ext cx="1010080" cy="261610"/>
              <a:chOff x="4628989" y="3758699"/>
              <a:chExt cx="1010080" cy="261610"/>
            </a:xfrm>
          </p:grpSpPr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77D55E71-810A-49BB-8AF7-281AEFCE5B47}"/>
                  </a:ext>
                </a:extLst>
              </p:cNvPr>
              <p:cNvSpPr txBox="1"/>
              <p:nvPr/>
            </p:nvSpPr>
            <p:spPr>
              <a:xfrm>
                <a:off x="4925412" y="3758699"/>
                <a:ext cx="713657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ko-KR" altLang="en-US" sz="110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시설 측면</a:t>
                </a:r>
                <a:endParaRPr lang="ko-KR" altLang="en-US" sz="1100" dirty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99" name="직사각형 198">
                <a:extLst>
                  <a:ext uri="{FF2B5EF4-FFF2-40B4-BE49-F238E27FC236}">
                    <a16:creationId xmlns:a16="http://schemas.microsoft.com/office/drawing/2014/main" id="{FF9E7423-25E9-486A-A5E0-AE933C22D6AC}"/>
                  </a:ext>
                </a:extLst>
              </p:cNvPr>
              <p:cNvSpPr/>
              <p:nvPr/>
            </p:nvSpPr>
            <p:spPr>
              <a:xfrm>
                <a:off x="4652502" y="3784510"/>
                <a:ext cx="214903" cy="20258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4B93949E-084A-4F70-896B-4F88CB0B384B}"/>
                  </a:ext>
                </a:extLst>
              </p:cNvPr>
              <p:cNvSpPr txBox="1"/>
              <p:nvPr/>
            </p:nvSpPr>
            <p:spPr>
              <a:xfrm>
                <a:off x="4628989" y="3758699"/>
                <a:ext cx="274435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en-US" altLang="ko-KR" sz="1100" dirty="0">
                    <a:ln w="3175">
                      <a:solidFill>
                        <a:srgbClr val="0068BC">
                          <a:alpha val="10000"/>
                        </a:srgbClr>
                      </a:solidFill>
                    </a:ln>
                    <a:solidFill>
                      <a:srgbClr val="09102A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2</a:t>
                </a:r>
                <a:endParaRPr lang="ko-KR" altLang="en-US" sz="1100" dirty="0">
                  <a:ln w="3175">
                    <a:solidFill>
                      <a:srgbClr val="0068BC">
                        <a:alpha val="10000"/>
                      </a:srgbClr>
                    </a:solidFill>
                  </a:ln>
                  <a:solidFill>
                    <a:srgbClr val="09102A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  <p:grpSp>
          <p:nvGrpSpPr>
            <p:cNvPr id="194" name="그룹 193">
              <a:extLst>
                <a:ext uri="{FF2B5EF4-FFF2-40B4-BE49-F238E27FC236}">
                  <a16:creationId xmlns:a16="http://schemas.microsoft.com/office/drawing/2014/main" id="{3F109ABD-960B-4D14-B623-66AD637FCF89}"/>
                </a:ext>
              </a:extLst>
            </p:cNvPr>
            <p:cNvGrpSpPr/>
            <p:nvPr/>
          </p:nvGrpSpPr>
          <p:grpSpPr>
            <a:xfrm>
              <a:off x="7225740" y="3995850"/>
              <a:ext cx="723141" cy="261610"/>
              <a:chOff x="4630593" y="3758699"/>
              <a:chExt cx="723141" cy="261610"/>
            </a:xfrm>
          </p:grpSpPr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77D55E71-810A-49BB-8AF7-281AEFCE5B47}"/>
                  </a:ext>
                </a:extLst>
              </p:cNvPr>
              <p:cNvSpPr txBox="1"/>
              <p:nvPr/>
            </p:nvSpPr>
            <p:spPr>
              <a:xfrm>
                <a:off x="4925412" y="3758699"/>
                <a:ext cx="428322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ko-KR" altLang="en-US" sz="110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기타</a:t>
                </a:r>
                <a:endParaRPr lang="ko-KR" altLang="en-US" sz="1100" dirty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96" name="직사각형 195">
                <a:extLst>
                  <a:ext uri="{FF2B5EF4-FFF2-40B4-BE49-F238E27FC236}">
                    <a16:creationId xmlns:a16="http://schemas.microsoft.com/office/drawing/2014/main" id="{FF9E7423-25E9-486A-A5E0-AE933C22D6AC}"/>
                  </a:ext>
                </a:extLst>
              </p:cNvPr>
              <p:cNvSpPr/>
              <p:nvPr/>
            </p:nvSpPr>
            <p:spPr>
              <a:xfrm>
                <a:off x="4652502" y="3784510"/>
                <a:ext cx="214903" cy="20258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4B93949E-084A-4F70-896B-4F88CB0B384B}"/>
                  </a:ext>
                </a:extLst>
              </p:cNvPr>
              <p:cNvSpPr txBox="1"/>
              <p:nvPr/>
            </p:nvSpPr>
            <p:spPr>
              <a:xfrm>
                <a:off x="4630593" y="3758699"/>
                <a:ext cx="271228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en-US" altLang="ko-KR" sz="1100" dirty="0" smtClean="0">
                    <a:ln w="3175">
                      <a:solidFill>
                        <a:srgbClr val="0068BC">
                          <a:alpha val="10000"/>
                        </a:srgbClr>
                      </a:solidFill>
                    </a:ln>
                    <a:solidFill>
                      <a:srgbClr val="09102A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3</a:t>
                </a:r>
                <a:endParaRPr lang="ko-KR" altLang="en-US" sz="1100" dirty="0">
                  <a:ln w="3175">
                    <a:solidFill>
                      <a:srgbClr val="0068BC">
                        <a:alpha val="10000"/>
                      </a:srgbClr>
                    </a:solidFill>
                  </a:ln>
                  <a:solidFill>
                    <a:srgbClr val="09102A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</p:grpSp>
      <p:grpSp>
        <p:nvGrpSpPr>
          <p:cNvPr id="209" name="그룹 208">
            <a:extLst>
              <a:ext uri="{FF2B5EF4-FFF2-40B4-BE49-F238E27FC236}">
                <a16:creationId xmlns:a16="http://schemas.microsoft.com/office/drawing/2014/main" id="{27D35285-5C3B-447B-9FFE-83925F63AB89}"/>
              </a:ext>
            </a:extLst>
          </p:cNvPr>
          <p:cNvGrpSpPr/>
          <p:nvPr/>
        </p:nvGrpSpPr>
        <p:grpSpPr>
          <a:xfrm>
            <a:off x="9632884" y="4606288"/>
            <a:ext cx="982864" cy="338745"/>
            <a:chOff x="4231193" y="3020435"/>
            <a:chExt cx="982864" cy="338745"/>
          </a:xfrm>
        </p:grpSpPr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EE92DB1F-ACF4-43D9-BA6F-4ADDA6BBD3A5}"/>
                </a:ext>
              </a:extLst>
            </p:cNvPr>
            <p:cNvSpPr txBox="1"/>
            <p:nvPr/>
          </p:nvSpPr>
          <p:spPr>
            <a:xfrm>
              <a:off x="4715202" y="3020530"/>
              <a:ext cx="498855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buClr>
                  <a:prstClr val="white">
                    <a:lumMod val="50000"/>
                  </a:prstClr>
                </a:buClr>
                <a:defRPr/>
              </a:pPr>
              <a:r>
                <a:rPr lang="ko-KR" altLang="en-US" sz="1600" b="1" spc="-15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별첨</a:t>
              </a:r>
              <a:endParaRPr lang="ko-KR" altLang="en-US" sz="1600" b="1" spc="-150" dirty="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grpSp>
          <p:nvGrpSpPr>
            <p:cNvPr id="223" name="그룹 222">
              <a:extLst>
                <a:ext uri="{FF2B5EF4-FFF2-40B4-BE49-F238E27FC236}">
                  <a16:creationId xmlns:a16="http://schemas.microsoft.com/office/drawing/2014/main" id="{1B988BBE-E808-4F09-83C2-D50A32911142}"/>
                </a:ext>
              </a:extLst>
            </p:cNvPr>
            <p:cNvGrpSpPr/>
            <p:nvPr/>
          </p:nvGrpSpPr>
          <p:grpSpPr>
            <a:xfrm>
              <a:off x="4231193" y="3020435"/>
              <a:ext cx="361878" cy="338745"/>
              <a:chOff x="1004267" y="2056085"/>
              <a:chExt cx="4852603" cy="409881"/>
            </a:xfrm>
          </p:grpSpPr>
          <p:sp>
            <p:nvSpPr>
              <p:cNvPr id="224" name="직사각형 223">
                <a:extLst>
                  <a:ext uri="{FF2B5EF4-FFF2-40B4-BE49-F238E27FC236}">
                    <a16:creationId xmlns:a16="http://schemas.microsoft.com/office/drawing/2014/main" id="{2EE35F8A-2429-48EE-88FC-1923E58510B6}"/>
                  </a:ext>
                </a:extLst>
              </p:cNvPr>
              <p:cNvSpPr/>
              <p:nvPr/>
            </p:nvSpPr>
            <p:spPr>
              <a:xfrm>
                <a:off x="1301270" y="2078449"/>
                <a:ext cx="4555600" cy="38751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225" name="직사각형 224">
                <a:extLst>
                  <a:ext uri="{FF2B5EF4-FFF2-40B4-BE49-F238E27FC236}">
                    <a16:creationId xmlns:a16="http://schemas.microsoft.com/office/drawing/2014/main" id="{BF34182F-393C-4EF6-B3F2-7B0819448000}"/>
                  </a:ext>
                </a:extLst>
              </p:cNvPr>
              <p:cNvSpPr/>
              <p:nvPr/>
            </p:nvSpPr>
            <p:spPr>
              <a:xfrm>
                <a:off x="1004267" y="2056085"/>
                <a:ext cx="4555599" cy="387517"/>
              </a:xfrm>
              <a:prstGeom prst="rect">
                <a:avLst/>
              </a:prstGeom>
              <a:solidFill>
                <a:srgbClr val="0910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0" rtlCol="0" anchor="ctr">
                <a:noAutofit/>
              </a:bodyPr>
              <a:lstStyle/>
              <a:p>
                <a:pPr algn="ctr"/>
                <a:r>
                  <a:rPr lang="en-US" altLang="ko-KR" sz="1400" dirty="0" smtClean="0">
                    <a:ln w="3175">
                      <a:solidFill>
                        <a:schemeClr val="bg1">
                          <a:alpha val="10000"/>
                        </a:schemeClr>
                      </a:solidFill>
                    </a:ln>
                    <a:solidFill>
                      <a:prstClr val="white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06</a:t>
                </a:r>
                <a:endParaRPr lang="ko-KR" altLang="en-US" sz="1400" dirty="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prstClr val="white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9636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7EABD516-4718-4501-8830-605C96FC591D}"/>
              </a:ext>
            </a:extLst>
          </p:cNvPr>
          <p:cNvSpPr/>
          <p:nvPr/>
        </p:nvSpPr>
        <p:spPr>
          <a:xfrm>
            <a:off x="472107" y="599493"/>
            <a:ext cx="1625766" cy="446276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1. </a:t>
            </a:r>
            <a:r>
              <a:rPr kumimoji="0" lang="ko-KR" altLang="en-US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운영 측면</a:t>
            </a:r>
            <a:endParaRPr kumimoji="0" lang="en-US" altLang="ko-KR" sz="2300" b="1" i="0" u="none" strike="noStrike" kern="1200" cap="none" spc="0" normalizeH="0" baseline="0" noProof="0" dirty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5128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7EABD516-4718-4501-8830-605C96FC591D}"/>
              </a:ext>
            </a:extLst>
          </p:cNvPr>
          <p:cNvSpPr/>
          <p:nvPr/>
        </p:nvSpPr>
        <p:spPr>
          <a:xfrm>
            <a:off x="472107" y="599493"/>
            <a:ext cx="1625766" cy="446276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2. </a:t>
            </a:r>
            <a:r>
              <a:rPr lang="ko-KR" altLang="en-US" sz="2300" b="1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시설 측면</a:t>
            </a:r>
            <a:endParaRPr kumimoji="0" lang="en-US" altLang="ko-KR" sz="2300" b="1" i="0" u="none" strike="noStrike" kern="1200" cap="none" spc="0" normalizeH="0" baseline="0" noProof="0" dirty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60429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7EABD516-4718-4501-8830-605C96FC591D}"/>
              </a:ext>
            </a:extLst>
          </p:cNvPr>
          <p:cNvSpPr/>
          <p:nvPr/>
        </p:nvSpPr>
        <p:spPr>
          <a:xfrm>
            <a:off x="472107" y="599493"/>
            <a:ext cx="1031051" cy="446276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300" b="1" dirty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3</a:t>
            </a:r>
            <a:r>
              <a:rPr kumimoji="0" lang="en-US" altLang="ko-KR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 </a:t>
            </a:r>
            <a:r>
              <a:rPr kumimoji="0" lang="ko-KR" altLang="en-US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기타</a:t>
            </a:r>
            <a:endParaRPr kumimoji="0" lang="en-US" altLang="ko-KR" sz="2300" b="1" i="0" u="none" strike="noStrike" kern="1200" cap="none" spc="0" normalizeH="0" baseline="0" noProof="0" dirty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4636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F507D562-E5EE-479C-B58E-F13D38310E72}"/>
              </a:ext>
            </a:extLst>
          </p:cNvPr>
          <p:cNvGrpSpPr/>
          <p:nvPr/>
        </p:nvGrpSpPr>
        <p:grpSpPr>
          <a:xfrm>
            <a:off x="4066456" y="2782669"/>
            <a:ext cx="1875799" cy="646331"/>
            <a:chOff x="3389128" y="2782669"/>
            <a:chExt cx="1875799" cy="64633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BA4C593-2D6F-4697-ADFE-D51777D0E3E9}"/>
                </a:ext>
              </a:extLst>
            </p:cNvPr>
            <p:cNvSpPr txBox="1"/>
            <p:nvPr/>
          </p:nvSpPr>
          <p:spPr>
            <a:xfrm>
              <a:off x="4323644" y="2782669"/>
              <a:ext cx="941283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buClr>
                  <a:prstClr val="white">
                    <a:lumMod val="50000"/>
                  </a:prstClr>
                </a:buClr>
                <a:defRPr/>
              </a:pPr>
              <a:r>
                <a:rPr lang="ko-KR" altLang="en-US" sz="3600" spc="-15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accent1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별첨</a:t>
              </a:r>
              <a:endParaRPr lang="ko-KR" altLang="en-US" sz="3600" spc="-150" dirty="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accent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79D19257-47E9-4248-8C06-FC7622188B09}"/>
                </a:ext>
              </a:extLst>
            </p:cNvPr>
            <p:cNvGrpSpPr/>
            <p:nvPr/>
          </p:nvGrpSpPr>
          <p:grpSpPr>
            <a:xfrm>
              <a:off x="3389128" y="2793425"/>
              <a:ext cx="667488" cy="624820"/>
              <a:chOff x="1004263" y="2056084"/>
              <a:chExt cx="4852607" cy="409882"/>
            </a:xfrm>
          </p:grpSpPr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ABC43660-EA66-4D0D-954F-916467A368B3}"/>
                  </a:ext>
                </a:extLst>
              </p:cNvPr>
              <p:cNvSpPr/>
              <p:nvPr/>
            </p:nvSpPr>
            <p:spPr>
              <a:xfrm>
                <a:off x="1301270" y="2078449"/>
                <a:ext cx="4555600" cy="38751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DEDDAFA0-DFCA-4E20-BB34-72E0EC7AE14F}"/>
                  </a:ext>
                </a:extLst>
              </p:cNvPr>
              <p:cNvSpPr/>
              <p:nvPr/>
            </p:nvSpPr>
            <p:spPr>
              <a:xfrm>
                <a:off x="1004263" y="2056084"/>
                <a:ext cx="4555594" cy="387517"/>
              </a:xfrm>
              <a:prstGeom prst="rect">
                <a:avLst/>
              </a:prstGeom>
              <a:solidFill>
                <a:srgbClr val="0910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0" rtlCol="0" anchor="ctr">
                <a:noAutofit/>
              </a:bodyPr>
              <a:lstStyle/>
              <a:p>
                <a:pPr algn="ctr"/>
                <a:r>
                  <a:rPr lang="en-US" altLang="ko-KR" sz="2800" dirty="0" smtClean="0">
                    <a:ln w="3175">
                      <a:solidFill>
                        <a:schemeClr val="bg1">
                          <a:alpha val="10000"/>
                        </a:schemeClr>
                      </a:solidFill>
                    </a:ln>
                    <a:solidFill>
                      <a:prstClr val="white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06</a:t>
                </a:r>
                <a:endParaRPr lang="ko-KR" altLang="en-US" sz="2800" dirty="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prstClr val="white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</p:grpSp>
      <p:pic>
        <p:nvPicPr>
          <p:cNvPr id="37" name="그래픽 36">
            <a:extLst>
              <a:ext uri="{FF2B5EF4-FFF2-40B4-BE49-F238E27FC236}">
                <a16:creationId xmlns:a16="http://schemas.microsoft.com/office/drawing/2014/main" id="{406A7BEA-41A6-49F9-B308-CDC36D749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856289" y="6276880"/>
            <a:ext cx="1903568" cy="30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96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7EABD516-4718-4501-8830-605C96FC591D}"/>
              </a:ext>
            </a:extLst>
          </p:cNvPr>
          <p:cNvSpPr/>
          <p:nvPr/>
        </p:nvSpPr>
        <p:spPr>
          <a:xfrm>
            <a:off x="802822" y="1083753"/>
            <a:ext cx="7563289" cy="4555093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R="0" lv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3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※ </a:t>
            </a:r>
            <a:r>
              <a:rPr lang="ko-KR" altLang="en-US" sz="23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아래의 서류를 원본으로 제출해 주시기 바랍니다</a:t>
            </a:r>
            <a:r>
              <a:rPr lang="en-US" altLang="ko-KR" sz="23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</a:t>
            </a:r>
          </a:p>
          <a:p>
            <a:pPr marR="0" lv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ko-KR" sz="2300" dirty="0" smtClean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marL="457200" marR="0" lvl="0" indent="-45720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ko-KR" altLang="en-US" sz="23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재무제표</a:t>
            </a:r>
            <a:r>
              <a:rPr lang="en-US" altLang="ko-KR" sz="23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</a:t>
            </a:r>
            <a:r>
              <a:rPr lang="ko-KR" altLang="en-US" sz="23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최근 </a:t>
            </a:r>
            <a:r>
              <a:rPr lang="en-US" altLang="ko-KR" sz="23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3</a:t>
            </a:r>
            <a:r>
              <a:rPr lang="ko-KR" altLang="en-US" sz="23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년</a:t>
            </a:r>
            <a:r>
              <a:rPr lang="en-US" altLang="ko-KR" sz="23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 </a:t>
            </a:r>
            <a:r>
              <a:rPr lang="en-US" altLang="ko-KR" sz="15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(* </a:t>
            </a:r>
            <a:r>
              <a:rPr lang="ko-KR" altLang="en-US" sz="15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공인회계법인의 감사 또는 세무사의 확인을 받아야 함</a:t>
            </a:r>
            <a:r>
              <a:rPr lang="en-US" altLang="ko-KR" sz="15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lang="en-US" altLang="ko-KR" sz="1500" dirty="0" smtClean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marR="0" lv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2300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2. </a:t>
            </a:r>
            <a:r>
              <a:rPr kumimoji="0" lang="ko-KR" altLang="en-US" sz="2300" i="0" u="none" strike="noStrike" kern="1200" cap="none" spc="0" normalizeH="0" baseline="0" noProof="0" dirty="0" err="1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법인등기사항전부증명서</a:t>
            </a:r>
            <a:endParaRPr kumimoji="0" lang="en-US" altLang="ko-KR" sz="2300" i="0" u="none" strike="noStrike" kern="1200" cap="none" spc="0" normalizeH="0" baseline="0" noProof="0" dirty="0" smtClean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marR="0" lv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ko-KR" sz="1500" i="0" u="none" strike="noStrike" kern="1200" cap="none" spc="0" normalizeH="0" baseline="0" noProof="0" dirty="0" smtClean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marR="0" lv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3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3. </a:t>
            </a:r>
            <a:r>
              <a:rPr kumimoji="0" lang="ko-KR" altLang="en-US" sz="2300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법인인감증명서</a:t>
            </a:r>
            <a:endParaRPr kumimoji="0" lang="en-US" altLang="ko-KR" sz="2300" i="0" u="none" strike="noStrike" kern="1200" cap="none" spc="0" normalizeH="0" baseline="0" noProof="0" dirty="0" smtClean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marR="0" lv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ko-KR" sz="1500" i="0" u="none" strike="noStrike" kern="1200" cap="none" spc="0" normalizeH="0" baseline="0" noProof="0" dirty="0" smtClean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marR="0" lv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30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4. </a:t>
            </a:r>
            <a:r>
              <a:rPr kumimoji="0" lang="ko-KR" altLang="en-US" sz="2300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사업자 등록증</a:t>
            </a:r>
            <a:endParaRPr kumimoji="0" lang="en-US" altLang="ko-KR" sz="2300" i="0" u="none" strike="noStrike" kern="1200" cap="none" spc="0" normalizeH="0" baseline="0" noProof="0" dirty="0" smtClean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marR="0" lv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ko-KR" sz="1500" i="0" u="none" strike="noStrike" kern="1200" cap="none" spc="0" normalizeH="0" baseline="0" noProof="0" dirty="0" smtClean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marR="0" lv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3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5. </a:t>
            </a:r>
            <a:r>
              <a:rPr lang="ko-KR" altLang="en-US" sz="23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신용평가등급 확인서</a:t>
            </a:r>
            <a:endParaRPr lang="en-US" altLang="ko-KR" sz="2300" dirty="0" smtClean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marR="0" lv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ko-KR" sz="1500" i="0" u="none" strike="noStrike" kern="1200" cap="none" spc="0" normalizeH="0" baseline="0" noProof="0" dirty="0" smtClean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defTabSz="457200" latinLnBrk="0">
              <a:defRPr/>
            </a:pPr>
            <a:r>
              <a:rPr lang="en-US" altLang="ko-KR" sz="23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6. </a:t>
            </a:r>
            <a:r>
              <a:rPr lang="ko-KR" altLang="en-US" sz="23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물동량 실적 증빙자료</a:t>
            </a:r>
            <a:endParaRPr lang="en-US" altLang="ko-KR" sz="2300" dirty="0" smtClean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defTabSz="457200" latinLnBrk="0">
              <a:defRPr/>
            </a:pPr>
            <a:r>
              <a:rPr lang="en-US" altLang="ko-KR" sz="2300" dirty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en-US" altLang="ko-KR" sz="23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 </a:t>
            </a:r>
            <a:r>
              <a:rPr lang="en-US" altLang="ko-KR" sz="15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(* </a:t>
            </a:r>
            <a:r>
              <a:rPr lang="ko-KR" altLang="en-US" sz="15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물류 관련 공인된 기관</a:t>
            </a:r>
            <a:r>
              <a:rPr lang="en-US" altLang="ko-KR" sz="15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</a:t>
            </a:r>
            <a:r>
              <a:rPr lang="ko-KR" altLang="en-US" sz="15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한국무역통계진흥원</a:t>
            </a:r>
            <a:r>
              <a:rPr lang="en-US" altLang="ko-KR" sz="15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sz="15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한국무역협회 등</a:t>
            </a:r>
            <a:r>
              <a:rPr lang="en-US" altLang="ko-KR" sz="15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</a:t>
            </a:r>
            <a:r>
              <a:rPr lang="ko-KR" altLang="en-US" sz="15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으로부터 증빙을 교부 받아야 함</a:t>
            </a:r>
            <a:r>
              <a:rPr lang="en-US" altLang="ko-KR" sz="150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</a:t>
            </a:r>
            <a:endParaRPr lang="en-US" altLang="ko-KR" sz="1500" dirty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44355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이등변 삼각형 12">
            <a:extLst>
              <a:ext uri="{FF2B5EF4-FFF2-40B4-BE49-F238E27FC236}">
                <a16:creationId xmlns:a16="http://schemas.microsoft.com/office/drawing/2014/main" id="{48039D7A-5623-464F-9D4C-34461380C2C5}"/>
              </a:ext>
            </a:extLst>
          </p:cNvPr>
          <p:cNvSpPr/>
          <p:nvPr/>
        </p:nvSpPr>
        <p:spPr>
          <a:xfrm rot="10800000">
            <a:off x="854523" y="5498827"/>
            <a:ext cx="70485" cy="45719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넥슨Lv1고딕 Light" panose="00000300000000000000" pitchFamily="2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DCCEC4F7-9AF0-4192-8BCD-8382A1631627}"/>
              </a:ext>
            </a:extLst>
          </p:cNvPr>
          <p:cNvCxnSpPr>
            <a:cxnSpLocks/>
          </p:cNvCxnSpPr>
          <p:nvPr/>
        </p:nvCxnSpPr>
        <p:spPr>
          <a:xfrm>
            <a:off x="869668" y="5498827"/>
            <a:ext cx="1074924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7EABD516-4718-4501-8830-605C96FC591D}"/>
              </a:ext>
            </a:extLst>
          </p:cNvPr>
          <p:cNvSpPr/>
          <p:nvPr/>
        </p:nvSpPr>
        <p:spPr>
          <a:xfrm>
            <a:off x="472107" y="599493"/>
            <a:ext cx="4443845" cy="446276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300" b="1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※ </a:t>
            </a:r>
            <a:r>
              <a:rPr lang="ko-KR" altLang="en-US" sz="2300" b="1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작성에 활용할 수 있는 템플릿 예시</a:t>
            </a:r>
            <a:endParaRPr kumimoji="0" lang="en-US" altLang="ko-KR" sz="2300" b="1" i="0" u="none" strike="noStrike" kern="1200" cap="none" spc="0" normalizeH="0" baseline="0" noProof="0" dirty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595BEAF6-110A-4314-96ED-1A0707901B7E}"/>
              </a:ext>
            </a:extLst>
          </p:cNvPr>
          <p:cNvGrpSpPr/>
          <p:nvPr/>
        </p:nvGrpSpPr>
        <p:grpSpPr>
          <a:xfrm>
            <a:off x="573634" y="2188673"/>
            <a:ext cx="5788243" cy="1240327"/>
            <a:chOff x="573634" y="2188673"/>
            <a:chExt cx="5788243" cy="1240327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046E39BD-01C8-43DD-AE71-B69E3AED36C6}"/>
                </a:ext>
              </a:extLst>
            </p:cNvPr>
            <p:cNvGrpSpPr/>
            <p:nvPr/>
          </p:nvGrpSpPr>
          <p:grpSpPr>
            <a:xfrm>
              <a:off x="573634" y="2188673"/>
              <a:ext cx="1344554" cy="1240327"/>
              <a:chOff x="573634" y="2188673"/>
              <a:chExt cx="1344554" cy="1240327"/>
            </a:xfrm>
          </p:grpSpPr>
          <p:grpSp>
            <p:nvGrpSpPr>
              <p:cNvPr id="17" name="그룹 16">
                <a:extLst>
                  <a:ext uri="{FF2B5EF4-FFF2-40B4-BE49-F238E27FC236}">
                    <a16:creationId xmlns:a16="http://schemas.microsoft.com/office/drawing/2014/main" id="{5D26EF16-E276-47DA-911F-1C618EF31193}"/>
                  </a:ext>
                </a:extLst>
              </p:cNvPr>
              <p:cNvGrpSpPr/>
              <p:nvPr/>
            </p:nvGrpSpPr>
            <p:grpSpPr>
              <a:xfrm>
                <a:off x="573634" y="2188673"/>
                <a:ext cx="1344554" cy="397328"/>
                <a:chOff x="573634" y="2188673"/>
                <a:chExt cx="1344554" cy="397328"/>
              </a:xfrm>
            </p:grpSpPr>
            <p:sp>
              <p:nvSpPr>
                <p:cNvPr id="22" name="직사각형 21">
                  <a:extLst>
                    <a:ext uri="{FF2B5EF4-FFF2-40B4-BE49-F238E27FC236}">
                      <a16:creationId xmlns:a16="http://schemas.microsoft.com/office/drawing/2014/main" id="{FCCD6543-4314-4926-BBEB-05BB0E23F7F8}"/>
                    </a:ext>
                  </a:extLst>
                </p:cNvPr>
                <p:cNvSpPr/>
                <p:nvPr/>
              </p:nvSpPr>
              <p:spPr>
                <a:xfrm>
                  <a:off x="573634" y="2188673"/>
                  <a:ext cx="1344554" cy="39732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넥슨Lv1고딕 Light" panose="00000300000000000000" pitchFamily="2" charset="-127"/>
                    <a:ea typeface="넥슨Lv1고딕 Light" panose="00000300000000000000" pitchFamily="2" charset="-127"/>
                  </a:endParaRPr>
                </a:p>
              </p:txBody>
            </p:sp>
            <p:sp>
              <p:nvSpPr>
                <p:cNvPr id="23" name="직사각형 22">
                  <a:extLst>
                    <a:ext uri="{FF2B5EF4-FFF2-40B4-BE49-F238E27FC236}">
                      <a16:creationId xmlns:a16="http://schemas.microsoft.com/office/drawing/2014/main" id="{49667F98-5139-4C99-AFAD-482856A72C45}"/>
                    </a:ext>
                  </a:extLst>
                </p:cNvPr>
                <p:cNvSpPr/>
                <p:nvPr/>
              </p:nvSpPr>
              <p:spPr>
                <a:xfrm>
                  <a:off x="777193" y="2225755"/>
                  <a:ext cx="937436" cy="323165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spAutoFit/>
                </a:bodyPr>
                <a:lstStyle/>
                <a:p>
                  <a:pPr algn="ctr" defTabSz="457200" latinLnBrk="0">
                    <a:defRPr/>
                  </a:pPr>
                  <a:r>
                    <a:rPr lang="ko-KR" altLang="en-US" sz="1500" b="1" spc="30">
                      <a:ln w="3175">
                        <a:solidFill>
                          <a:schemeClr val="bg1">
                            <a:alpha val="1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j-ea"/>
                      <a:ea typeface="+mj-ea"/>
                    </a:rPr>
                    <a:t>내용입력</a:t>
                  </a:r>
                </a:p>
              </p:txBody>
            </p:sp>
          </p:grp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A149B385-6383-484B-BBAE-A8DD137C6D4C}"/>
                  </a:ext>
                </a:extLst>
              </p:cNvPr>
              <p:cNvSpPr/>
              <p:nvPr/>
            </p:nvSpPr>
            <p:spPr>
              <a:xfrm>
                <a:off x="573634" y="2637149"/>
                <a:ext cx="1344554" cy="79185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  <a:cs typeface="+mn-cs"/>
                </a:endParaRPr>
              </a:p>
            </p:txBody>
          </p:sp>
          <p:grpSp>
            <p:nvGrpSpPr>
              <p:cNvPr id="19" name="그룹 18">
                <a:extLst>
                  <a:ext uri="{FF2B5EF4-FFF2-40B4-BE49-F238E27FC236}">
                    <a16:creationId xmlns:a16="http://schemas.microsoft.com/office/drawing/2014/main" id="{DDEDCE9B-E363-4D67-A60C-38FA62A58FCF}"/>
                  </a:ext>
                </a:extLst>
              </p:cNvPr>
              <p:cNvGrpSpPr/>
              <p:nvPr/>
            </p:nvGrpSpPr>
            <p:grpSpPr>
              <a:xfrm>
                <a:off x="698605" y="2728814"/>
                <a:ext cx="1039678" cy="276999"/>
                <a:chOff x="698605" y="2401233"/>
                <a:chExt cx="1039678" cy="276999"/>
              </a:xfrm>
            </p:grpSpPr>
            <p:sp>
              <p:nvSpPr>
                <p:cNvPr id="20" name="직사각형 19">
                  <a:extLst>
                    <a:ext uri="{FF2B5EF4-FFF2-40B4-BE49-F238E27FC236}">
                      <a16:creationId xmlns:a16="http://schemas.microsoft.com/office/drawing/2014/main" id="{1D45A509-C93C-4A08-A4AD-7C6C2A563AF5}"/>
                    </a:ext>
                  </a:extLst>
                </p:cNvPr>
                <p:cNvSpPr/>
                <p:nvPr/>
              </p:nvSpPr>
              <p:spPr>
                <a:xfrm>
                  <a:off x="715567" y="2401233"/>
                  <a:ext cx="1022716" cy="276999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spAutoFit/>
                </a:bodyPr>
                <a:lstStyle/>
                <a:p>
                  <a:pPr defTabSz="457200" latinLnBrk="0">
                    <a:defRPr/>
                  </a:pPr>
                  <a:r>
                    <a:rPr lang="en-US" altLang="ko-KR" sz="1200" b="1" spc="40">
                      <a:ln w="3175">
                        <a:solidFill>
                          <a:schemeClr val="tx1">
                            <a:lumMod val="75000"/>
                            <a:lumOff val="2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ea"/>
                    </a:rPr>
                    <a:t>Text here</a:t>
                  </a:r>
                  <a:endParaRPr lang="ko-KR" altLang="en-US" sz="1200" b="1" spc="4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21" name="다이아몬드 20">
                  <a:extLst>
                    <a:ext uri="{FF2B5EF4-FFF2-40B4-BE49-F238E27FC236}">
                      <a16:creationId xmlns:a16="http://schemas.microsoft.com/office/drawing/2014/main" id="{86584140-1C95-460D-8852-1EC853F45477}"/>
                    </a:ext>
                  </a:extLst>
                </p:cNvPr>
                <p:cNvSpPr/>
                <p:nvPr/>
              </p:nvSpPr>
              <p:spPr>
                <a:xfrm>
                  <a:off x="698605" y="2512849"/>
                  <a:ext cx="53766" cy="53766"/>
                </a:xfrm>
                <a:prstGeom prst="diamond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넥슨Lv1고딕" panose="00000500000000000000" pitchFamily="2" charset="-127"/>
                    <a:ea typeface="넥슨Lv1고딕" panose="00000500000000000000" pitchFamily="2" charset="-127"/>
                    <a:cs typeface="+mn-cs"/>
                  </a:endParaRPr>
                </a:p>
              </p:txBody>
            </p:sp>
          </p:grpSp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045A75E6-056D-4475-8BDA-5112FDB4C257}"/>
                </a:ext>
              </a:extLst>
            </p:cNvPr>
            <p:cNvGrpSpPr/>
            <p:nvPr/>
          </p:nvGrpSpPr>
          <p:grpSpPr>
            <a:xfrm>
              <a:off x="2054864" y="2188673"/>
              <a:ext cx="1344554" cy="1240327"/>
              <a:chOff x="2054864" y="2188673"/>
              <a:chExt cx="1344554" cy="1240327"/>
            </a:xfrm>
          </p:grpSpPr>
          <p:sp>
            <p:nvSpPr>
              <p:cNvPr id="25" name="직사각형 24">
                <a:extLst>
                  <a:ext uri="{FF2B5EF4-FFF2-40B4-BE49-F238E27FC236}">
                    <a16:creationId xmlns:a16="http://schemas.microsoft.com/office/drawing/2014/main" id="{F341FE9D-980C-477C-9A49-AF2C654DE0FD}"/>
                  </a:ext>
                </a:extLst>
              </p:cNvPr>
              <p:cNvSpPr/>
              <p:nvPr/>
            </p:nvSpPr>
            <p:spPr>
              <a:xfrm>
                <a:off x="2054864" y="2188673"/>
                <a:ext cx="1344554" cy="397328"/>
              </a:xfrm>
              <a:prstGeom prst="rect">
                <a:avLst/>
              </a:prstGeom>
              <a:solidFill>
                <a:schemeClr val="accent2">
                  <a:alpha val="9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넥슨Lv1고딕 Light" panose="00000300000000000000" pitchFamily="2" charset="-127"/>
                  <a:ea typeface="넥슨Lv1고딕 Light" panose="00000300000000000000" pitchFamily="2" charset="-127"/>
                </a:endParaRPr>
              </a:p>
            </p:txBody>
          </p:sp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7E4E44BE-2596-48BD-BB18-171A9C04768D}"/>
                  </a:ext>
                </a:extLst>
              </p:cNvPr>
              <p:cNvSpPr/>
              <p:nvPr/>
            </p:nvSpPr>
            <p:spPr>
              <a:xfrm>
                <a:off x="2255219" y="2225755"/>
                <a:ext cx="943848" cy="323165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algn="ctr" defTabSz="457200" latinLnBrk="0">
                  <a:defRPr/>
                </a:pPr>
                <a:r>
                  <a:rPr lang="ko-KR" altLang="en-US" sz="1500" b="1" spc="30">
                    <a:ln w="3175">
                      <a:solidFill>
                        <a:schemeClr val="bg1">
                          <a:alpha val="10000"/>
                        </a:schemeClr>
                      </a:solidFill>
                    </a:ln>
                    <a:solidFill>
                      <a:schemeClr val="bg1"/>
                    </a:solidFill>
                    <a:latin typeface="+mj-ea"/>
                    <a:ea typeface="+mj-ea"/>
                  </a:rPr>
                  <a:t>내용입력</a:t>
                </a:r>
              </a:p>
            </p:txBody>
          </p:sp>
          <p:sp>
            <p:nvSpPr>
              <p:cNvPr id="27" name="직사각형 26">
                <a:extLst>
                  <a:ext uri="{FF2B5EF4-FFF2-40B4-BE49-F238E27FC236}">
                    <a16:creationId xmlns:a16="http://schemas.microsoft.com/office/drawing/2014/main" id="{FB35AD74-22BC-462F-9F3F-2ACDCCD1DEB3}"/>
                  </a:ext>
                </a:extLst>
              </p:cNvPr>
              <p:cNvSpPr/>
              <p:nvPr/>
            </p:nvSpPr>
            <p:spPr>
              <a:xfrm>
                <a:off x="2054864" y="2637149"/>
                <a:ext cx="1344554" cy="79185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  <a:cs typeface="+mn-cs"/>
                </a:endParaRPr>
              </a:p>
            </p:txBody>
          </p:sp>
          <p:grpSp>
            <p:nvGrpSpPr>
              <p:cNvPr id="28" name="그룹 27">
                <a:extLst>
                  <a:ext uri="{FF2B5EF4-FFF2-40B4-BE49-F238E27FC236}">
                    <a16:creationId xmlns:a16="http://schemas.microsoft.com/office/drawing/2014/main" id="{1FAE1CE2-8E48-4A9B-AEA0-5588287798A4}"/>
                  </a:ext>
                </a:extLst>
              </p:cNvPr>
              <p:cNvGrpSpPr/>
              <p:nvPr/>
            </p:nvGrpSpPr>
            <p:grpSpPr>
              <a:xfrm>
                <a:off x="2179835" y="2728814"/>
                <a:ext cx="1039678" cy="276999"/>
                <a:chOff x="711305" y="2401233"/>
                <a:chExt cx="1039678" cy="276999"/>
              </a:xfrm>
            </p:grpSpPr>
            <p:sp>
              <p:nvSpPr>
                <p:cNvPr id="29" name="직사각형 28">
                  <a:extLst>
                    <a:ext uri="{FF2B5EF4-FFF2-40B4-BE49-F238E27FC236}">
                      <a16:creationId xmlns:a16="http://schemas.microsoft.com/office/drawing/2014/main" id="{D919D197-4081-44D4-BDCE-3F05FA7A5E2B}"/>
                    </a:ext>
                  </a:extLst>
                </p:cNvPr>
                <p:cNvSpPr/>
                <p:nvPr/>
              </p:nvSpPr>
              <p:spPr>
                <a:xfrm>
                  <a:off x="728267" y="2401233"/>
                  <a:ext cx="1022716" cy="276999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spAutoFit/>
                </a:bodyPr>
                <a:lstStyle/>
                <a:p>
                  <a:pPr defTabSz="457200" latinLnBrk="0">
                    <a:defRPr/>
                  </a:pPr>
                  <a:r>
                    <a:rPr lang="en-US" altLang="ko-KR" sz="1200" b="1" spc="40">
                      <a:ln w="3175">
                        <a:solidFill>
                          <a:schemeClr val="tx1">
                            <a:lumMod val="75000"/>
                            <a:lumOff val="2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ea"/>
                    </a:rPr>
                    <a:t>Text here</a:t>
                  </a:r>
                  <a:endParaRPr lang="ko-KR" altLang="en-US" sz="1200" b="1" spc="4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30" name="다이아몬드 29">
                  <a:extLst>
                    <a:ext uri="{FF2B5EF4-FFF2-40B4-BE49-F238E27FC236}">
                      <a16:creationId xmlns:a16="http://schemas.microsoft.com/office/drawing/2014/main" id="{46655EEA-794E-45CB-A41D-5EFD9D5571A6}"/>
                    </a:ext>
                  </a:extLst>
                </p:cNvPr>
                <p:cNvSpPr/>
                <p:nvPr/>
              </p:nvSpPr>
              <p:spPr>
                <a:xfrm>
                  <a:off x="711305" y="2512849"/>
                  <a:ext cx="53766" cy="53766"/>
                </a:xfrm>
                <a:prstGeom prst="diamond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넥슨Lv1고딕" panose="00000500000000000000" pitchFamily="2" charset="-127"/>
                    <a:ea typeface="넥슨Lv1고딕" panose="00000500000000000000" pitchFamily="2" charset="-127"/>
                    <a:cs typeface="+mn-cs"/>
                  </a:endParaRPr>
                </a:p>
              </p:txBody>
            </p:sp>
          </p:grpSp>
        </p:grp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C5E1231A-3F48-4EEB-86DB-ECF3232BB163}"/>
                </a:ext>
              </a:extLst>
            </p:cNvPr>
            <p:cNvGrpSpPr/>
            <p:nvPr/>
          </p:nvGrpSpPr>
          <p:grpSpPr>
            <a:xfrm>
              <a:off x="3536094" y="2188673"/>
              <a:ext cx="1344554" cy="1240327"/>
              <a:chOff x="3536094" y="2188673"/>
              <a:chExt cx="1344554" cy="1240327"/>
            </a:xfrm>
          </p:grpSpPr>
          <p:sp>
            <p:nvSpPr>
              <p:cNvPr id="32" name="직사각형 31">
                <a:extLst>
                  <a:ext uri="{FF2B5EF4-FFF2-40B4-BE49-F238E27FC236}">
                    <a16:creationId xmlns:a16="http://schemas.microsoft.com/office/drawing/2014/main" id="{C051FE9A-157D-4D57-BBDB-425A2A6D4517}"/>
                  </a:ext>
                </a:extLst>
              </p:cNvPr>
              <p:cNvSpPr/>
              <p:nvPr/>
            </p:nvSpPr>
            <p:spPr>
              <a:xfrm>
                <a:off x="3536094" y="2188673"/>
                <a:ext cx="1344554" cy="397328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넥슨Lv1고딕 Light" panose="00000300000000000000" pitchFamily="2" charset="-127"/>
                  <a:ea typeface="넥슨Lv1고딕 Light" panose="00000300000000000000" pitchFamily="2" charset="-127"/>
                </a:endParaRPr>
              </a:p>
            </p:txBody>
          </p:sp>
          <p:sp>
            <p:nvSpPr>
              <p:cNvPr id="33" name="직사각형 32">
                <a:extLst>
                  <a:ext uri="{FF2B5EF4-FFF2-40B4-BE49-F238E27FC236}">
                    <a16:creationId xmlns:a16="http://schemas.microsoft.com/office/drawing/2014/main" id="{7A7B4CFB-8EBA-419B-94D3-54251A781D22}"/>
                  </a:ext>
                </a:extLst>
              </p:cNvPr>
              <p:cNvSpPr/>
              <p:nvPr/>
            </p:nvSpPr>
            <p:spPr>
              <a:xfrm>
                <a:off x="3736448" y="2225755"/>
                <a:ext cx="943848" cy="323165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marR="0" lvl="0" indent="0" algn="ctr" defTabSz="457200" fontAlgn="auto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ko-KR" altLang="en-US" sz="1500" b="1" spc="30">
                    <a:ln w="3175">
                      <a:solidFill>
                        <a:schemeClr val="bg1">
                          <a:alpha val="10000"/>
                        </a:schemeClr>
                      </a:solidFill>
                    </a:ln>
                    <a:solidFill>
                      <a:schemeClr val="bg1"/>
                    </a:solidFill>
                    <a:latin typeface="+mj-ea"/>
                    <a:ea typeface="+mj-ea"/>
                  </a:rPr>
                  <a:t>내용입력</a:t>
                </a:r>
              </a:p>
            </p:txBody>
          </p:sp>
          <p:sp>
            <p:nvSpPr>
              <p:cNvPr id="34" name="직사각형 33">
                <a:extLst>
                  <a:ext uri="{FF2B5EF4-FFF2-40B4-BE49-F238E27FC236}">
                    <a16:creationId xmlns:a16="http://schemas.microsoft.com/office/drawing/2014/main" id="{318CC502-4EC1-475B-8E6C-59FC0A590E61}"/>
                  </a:ext>
                </a:extLst>
              </p:cNvPr>
              <p:cNvSpPr/>
              <p:nvPr/>
            </p:nvSpPr>
            <p:spPr>
              <a:xfrm>
                <a:off x="3536094" y="2637149"/>
                <a:ext cx="1344554" cy="79185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  <a:cs typeface="+mn-cs"/>
                </a:endParaRPr>
              </a:p>
            </p:txBody>
          </p:sp>
          <p:grpSp>
            <p:nvGrpSpPr>
              <p:cNvPr id="35" name="그룹 34">
                <a:extLst>
                  <a:ext uri="{FF2B5EF4-FFF2-40B4-BE49-F238E27FC236}">
                    <a16:creationId xmlns:a16="http://schemas.microsoft.com/office/drawing/2014/main" id="{F7F7394C-665C-4754-B56C-4BD6CCF83A54}"/>
                  </a:ext>
                </a:extLst>
              </p:cNvPr>
              <p:cNvGrpSpPr/>
              <p:nvPr/>
            </p:nvGrpSpPr>
            <p:grpSpPr>
              <a:xfrm>
                <a:off x="3661065" y="2728814"/>
                <a:ext cx="1039678" cy="276999"/>
                <a:chOff x="711305" y="2401233"/>
                <a:chExt cx="1039678" cy="276999"/>
              </a:xfrm>
            </p:grpSpPr>
            <p:sp>
              <p:nvSpPr>
                <p:cNvPr id="36" name="직사각형 35">
                  <a:extLst>
                    <a:ext uri="{FF2B5EF4-FFF2-40B4-BE49-F238E27FC236}">
                      <a16:creationId xmlns:a16="http://schemas.microsoft.com/office/drawing/2014/main" id="{76E81AB7-3860-4FD0-B3D4-E5E2B8F246B1}"/>
                    </a:ext>
                  </a:extLst>
                </p:cNvPr>
                <p:cNvSpPr/>
                <p:nvPr/>
              </p:nvSpPr>
              <p:spPr>
                <a:xfrm>
                  <a:off x="728267" y="2401233"/>
                  <a:ext cx="1022716" cy="276999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spAutoFit/>
                </a:bodyPr>
                <a:lstStyle/>
                <a:p>
                  <a:pPr marR="0" lvl="0" indent="0" defTabSz="457200" fontAlgn="auto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ko-KR" sz="1200" b="1" spc="40">
                      <a:ln w="3175">
                        <a:solidFill>
                          <a:schemeClr val="tx1">
                            <a:lumMod val="75000"/>
                            <a:lumOff val="2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ea"/>
                    </a:rPr>
                    <a:t>Text here</a:t>
                  </a:r>
                  <a:endParaRPr lang="ko-KR" altLang="en-US" sz="1200" b="1" spc="4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37" name="다이아몬드 36">
                  <a:extLst>
                    <a:ext uri="{FF2B5EF4-FFF2-40B4-BE49-F238E27FC236}">
                      <a16:creationId xmlns:a16="http://schemas.microsoft.com/office/drawing/2014/main" id="{779009D3-8C80-4C9F-ABB2-50C64077C594}"/>
                    </a:ext>
                  </a:extLst>
                </p:cNvPr>
                <p:cNvSpPr/>
                <p:nvPr/>
              </p:nvSpPr>
              <p:spPr>
                <a:xfrm>
                  <a:off x="711305" y="2512849"/>
                  <a:ext cx="53766" cy="53766"/>
                </a:xfrm>
                <a:prstGeom prst="diamond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넥슨Lv1고딕 Light" panose="00000300000000000000" pitchFamily="2" charset="-127"/>
                    <a:ea typeface="넥슨Lv1고딕 Light" panose="00000300000000000000" pitchFamily="2" charset="-127"/>
                  </a:endParaRPr>
                </a:p>
              </p:txBody>
            </p:sp>
          </p:grpSp>
        </p:grpSp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80CF90E9-A210-48A3-A18E-C8852192FADE}"/>
                </a:ext>
              </a:extLst>
            </p:cNvPr>
            <p:cNvGrpSpPr/>
            <p:nvPr/>
          </p:nvGrpSpPr>
          <p:grpSpPr>
            <a:xfrm>
              <a:off x="5017323" y="2188673"/>
              <a:ext cx="1344554" cy="1240327"/>
              <a:chOff x="5017323" y="2188673"/>
              <a:chExt cx="1344554" cy="1240327"/>
            </a:xfrm>
          </p:grpSpPr>
          <p:sp>
            <p:nvSpPr>
              <p:cNvPr id="42" name="직사각형 41">
                <a:extLst>
                  <a:ext uri="{FF2B5EF4-FFF2-40B4-BE49-F238E27FC236}">
                    <a16:creationId xmlns:a16="http://schemas.microsoft.com/office/drawing/2014/main" id="{4A99B7AD-C0BA-4595-B7FE-7F3843D2A6A4}"/>
                  </a:ext>
                </a:extLst>
              </p:cNvPr>
              <p:cNvSpPr/>
              <p:nvPr/>
            </p:nvSpPr>
            <p:spPr>
              <a:xfrm>
                <a:off x="5017323" y="2188673"/>
                <a:ext cx="1344554" cy="39732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넥슨Lv1고딕 Light" panose="00000300000000000000" pitchFamily="2" charset="-127"/>
                  <a:ea typeface="넥슨Lv1고딕 Light" panose="00000300000000000000" pitchFamily="2" charset="-127"/>
                </a:endParaRPr>
              </a:p>
            </p:txBody>
          </p:sp>
          <p:sp>
            <p:nvSpPr>
              <p:cNvPr id="43" name="직사각형 42">
                <a:extLst>
                  <a:ext uri="{FF2B5EF4-FFF2-40B4-BE49-F238E27FC236}">
                    <a16:creationId xmlns:a16="http://schemas.microsoft.com/office/drawing/2014/main" id="{C4910361-70A6-4607-8617-B9F433C1088C}"/>
                  </a:ext>
                </a:extLst>
              </p:cNvPr>
              <p:cNvSpPr/>
              <p:nvPr/>
            </p:nvSpPr>
            <p:spPr>
              <a:xfrm>
                <a:off x="5217677" y="2225755"/>
                <a:ext cx="943848" cy="323165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algn="ctr" defTabSz="457200" latinLnBrk="0">
                  <a:defRPr/>
                </a:pPr>
                <a:r>
                  <a:rPr lang="ko-KR" altLang="en-US" sz="1500" b="1" spc="30">
                    <a:ln w="3175">
                      <a:solidFill>
                        <a:schemeClr val="bg1">
                          <a:alpha val="10000"/>
                        </a:schemeClr>
                      </a:solidFill>
                    </a:ln>
                    <a:solidFill>
                      <a:schemeClr val="bg1"/>
                    </a:solidFill>
                    <a:latin typeface="+mj-ea"/>
                    <a:ea typeface="+mj-ea"/>
                  </a:rPr>
                  <a:t>내용입력</a:t>
                </a:r>
              </a:p>
            </p:txBody>
          </p:sp>
          <p:sp>
            <p:nvSpPr>
              <p:cNvPr id="44" name="직사각형 43">
                <a:extLst>
                  <a:ext uri="{FF2B5EF4-FFF2-40B4-BE49-F238E27FC236}">
                    <a16:creationId xmlns:a16="http://schemas.microsoft.com/office/drawing/2014/main" id="{E19BFE59-B2EC-4220-BC7D-6315BA282E66}"/>
                  </a:ext>
                </a:extLst>
              </p:cNvPr>
              <p:cNvSpPr/>
              <p:nvPr/>
            </p:nvSpPr>
            <p:spPr>
              <a:xfrm>
                <a:off x="5017323" y="2637149"/>
                <a:ext cx="1344554" cy="79185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  <a:cs typeface="+mn-cs"/>
                </a:endParaRPr>
              </a:p>
            </p:txBody>
          </p:sp>
          <p:grpSp>
            <p:nvGrpSpPr>
              <p:cNvPr id="45" name="그룹 44">
                <a:extLst>
                  <a:ext uri="{FF2B5EF4-FFF2-40B4-BE49-F238E27FC236}">
                    <a16:creationId xmlns:a16="http://schemas.microsoft.com/office/drawing/2014/main" id="{181F8B49-7608-43DD-B9A0-3ED85E5A53A3}"/>
                  </a:ext>
                </a:extLst>
              </p:cNvPr>
              <p:cNvGrpSpPr/>
              <p:nvPr/>
            </p:nvGrpSpPr>
            <p:grpSpPr>
              <a:xfrm>
                <a:off x="5142294" y="2728814"/>
                <a:ext cx="1039678" cy="276999"/>
                <a:chOff x="711305" y="2401233"/>
                <a:chExt cx="1039678" cy="276999"/>
              </a:xfrm>
            </p:grpSpPr>
            <p:sp>
              <p:nvSpPr>
                <p:cNvPr id="46" name="직사각형 45">
                  <a:extLst>
                    <a:ext uri="{FF2B5EF4-FFF2-40B4-BE49-F238E27FC236}">
                      <a16:creationId xmlns:a16="http://schemas.microsoft.com/office/drawing/2014/main" id="{4583A145-A6BD-47AF-ABC8-39CB329CF08D}"/>
                    </a:ext>
                  </a:extLst>
                </p:cNvPr>
                <p:cNvSpPr/>
                <p:nvPr/>
              </p:nvSpPr>
              <p:spPr>
                <a:xfrm>
                  <a:off x="728267" y="2401233"/>
                  <a:ext cx="1022716" cy="276999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spAutoFit/>
                </a:bodyPr>
                <a:lstStyle/>
                <a:p>
                  <a:pPr marR="0" lvl="0" indent="0" defTabSz="457200" fontAlgn="auto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ko-KR" sz="1200" b="1" spc="40">
                      <a:ln w="3175">
                        <a:solidFill>
                          <a:schemeClr val="tx1">
                            <a:lumMod val="75000"/>
                            <a:lumOff val="2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ea"/>
                    </a:rPr>
                    <a:t>Text here</a:t>
                  </a:r>
                  <a:endParaRPr lang="ko-KR" altLang="en-US" sz="1200" b="1" spc="4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47" name="다이아몬드 46">
                  <a:extLst>
                    <a:ext uri="{FF2B5EF4-FFF2-40B4-BE49-F238E27FC236}">
                      <a16:creationId xmlns:a16="http://schemas.microsoft.com/office/drawing/2014/main" id="{A3AAA2B6-8260-4010-8A77-34783F6EFD46}"/>
                    </a:ext>
                  </a:extLst>
                </p:cNvPr>
                <p:cNvSpPr/>
                <p:nvPr/>
              </p:nvSpPr>
              <p:spPr>
                <a:xfrm>
                  <a:off x="711305" y="2512849"/>
                  <a:ext cx="53766" cy="53766"/>
                </a:xfrm>
                <a:prstGeom prst="diamond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넥슨Lv1고딕 Light" panose="00000300000000000000" pitchFamily="2" charset="-127"/>
                    <a:ea typeface="넥슨Lv1고딕 Light" panose="00000300000000000000" pitchFamily="2" charset="-127"/>
                  </a:endParaRPr>
                </a:p>
              </p:txBody>
            </p:sp>
          </p:grpSp>
        </p:grp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FFECC6FB-3A1D-45FE-99DD-57D0F46B883D}"/>
              </a:ext>
            </a:extLst>
          </p:cNvPr>
          <p:cNvGrpSpPr/>
          <p:nvPr/>
        </p:nvGrpSpPr>
        <p:grpSpPr>
          <a:xfrm>
            <a:off x="566451" y="3645979"/>
            <a:ext cx="1043940" cy="1043940"/>
            <a:chOff x="566451" y="3703320"/>
            <a:chExt cx="1043940" cy="1043940"/>
          </a:xfrm>
        </p:grpSpPr>
        <p:sp>
          <p:nvSpPr>
            <p:cNvPr id="49" name="타원 48">
              <a:extLst>
                <a:ext uri="{FF2B5EF4-FFF2-40B4-BE49-F238E27FC236}">
                  <a16:creationId xmlns:a16="http://schemas.microsoft.com/office/drawing/2014/main" id="{021CAB2E-F97B-4323-AF77-F3B9D0D639F7}"/>
                </a:ext>
              </a:extLst>
            </p:cNvPr>
            <p:cNvSpPr/>
            <p:nvPr/>
          </p:nvSpPr>
          <p:spPr>
            <a:xfrm>
              <a:off x="566451" y="3703320"/>
              <a:ext cx="1043940" cy="10439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넥슨Lv1고딕 Light" panose="00000300000000000000" pitchFamily="2" charset="-127"/>
                <a:ea typeface="넥슨Lv1고딕 Light" panose="00000300000000000000" pitchFamily="2" charset="-127"/>
              </a:endParaRPr>
            </a:p>
          </p:txBody>
        </p:sp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917F8E2A-5003-4342-A7A6-C7082F3D9B34}"/>
                </a:ext>
              </a:extLst>
            </p:cNvPr>
            <p:cNvSpPr/>
            <p:nvPr/>
          </p:nvSpPr>
          <p:spPr>
            <a:xfrm>
              <a:off x="806293" y="3948291"/>
              <a:ext cx="564257" cy="553998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 defTabSz="457200" latinLnBrk="0">
                <a:defRPr/>
              </a:pPr>
              <a:r>
                <a:rPr lang="ko-KR" altLang="en-US" sz="1500" b="1" spc="3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내용</a:t>
              </a:r>
              <a:endParaRPr lang="en-US" altLang="ko-KR" sz="1500" b="1" spc="3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 algn="ctr" defTabSz="457200" latinLnBrk="0">
                <a:defRPr/>
              </a:pPr>
              <a:r>
                <a:rPr lang="ko-KR" altLang="en-US" sz="1500" b="1" spc="3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입력</a:t>
              </a:r>
            </a:p>
          </p:txBody>
        </p: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88C316A8-71CD-43AA-8E75-823805CFC796}"/>
              </a:ext>
            </a:extLst>
          </p:cNvPr>
          <p:cNvGrpSpPr/>
          <p:nvPr/>
        </p:nvGrpSpPr>
        <p:grpSpPr>
          <a:xfrm>
            <a:off x="1816131" y="3645979"/>
            <a:ext cx="1043940" cy="1043940"/>
            <a:chOff x="566451" y="3703320"/>
            <a:chExt cx="1043940" cy="1043940"/>
          </a:xfrm>
        </p:grpSpPr>
        <p:sp>
          <p:nvSpPr>
            <p:cNvPr id="53" name="타원 52">
              <a:extLst>
                <a:ext uri="{FF2B5EF4-FFF2-40B4-BE49-F238E27FC236}">
                  <a16:creationId xmlns:a16="http://schemas.microsoft.com/office/drawing/2014/main" id="{8A3DBDAE-7FB7-4661-84D7-5547EF62693F}"/>
                </a:ext>
              </a:extLst>
            </p:cNvPr>
            <p:cNvSpPr/>
            <p:nvPr/>
          </p:nvSpPr>
          <p:spPr>
            <a:xfrm>
              <a:off x="566451" y="3703320"/>
              <a:ext cx="1043940" cy="10439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넥슨Lv1고딕 Light" panose="00000300000000000000" pitchFamily="2" charset="-127"/>
                <a:ea typeface="넥슨Lv1고딕 Light" panose="00000300000000000000" pitchFamily="2" charset="-127"/>
              </a:endParaRPr>
            </a:p>
          </p:txBody>
        </p: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3C36E713-8BA2-4445-8425-21E3C9D515CA}"/>
                </a:ext>
              </a:extLst>
            </p:cNvPr>
            <p:cNvSpPr/>
            <p:nvPr/>
          </p:nvSpPr>
          <p:spPr>
            <a:xfrm>
              <a:off x="806293" y="3948291"/>
              <a:ext cx="564257" cy="553998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b="1" i="0" u="none" strike="noStrike" kern="1200" cap="none" spc="30" normalizeH="0" baseline="0" noProof="0">
                  <a:ln w="3175">
                    <a:solidFill>
                      <a:schemeClr val="accent2">
                        <a:alpha val="10000"/>
                      </a:schemeClr>
                    </a:solidFill>
                  </a:ln>
                  <a:solidFill>
                    <a:schemeClr val="accent2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내용</a:t>
              </a:r>
              <a:endParaRPr kumimoji="0" lang="en-US" altLang="ko-KR" sz="1500" b="1" i="0" u="none" strike="noStrike" kern="1200" cap="none" spc="30" normalizeH="0" baseline="0" noProof="0">
                <a:ln w="3175">
                  <a:solidFill>
                    <a:schemeClr val="accent2">
                      <a:alpha val="10000"/>
                    </a:schemeClr>
                  </a:solidFill>
                </a:ln>
                <a:solidFill>
                  <a:schemeClr val="accent2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b="1" i="0" u="none" strike="noStrike" kern="1200" cap="none" spc="30" normalizeH="0" baseline="0" noProof="0">
                  <a:ln w="3175">
                    <a:solidFill>
                      <a:schemeClr val="accent2">
                        <a:alpha val="10000"/>
                      </a:schemeClr>
                    </a:solidFill>
                  </a:ln>
                  <a:solidFill>
                    <a:schemeClr val="accent2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입력</a:t>
              </a: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2B72F158-52BE-46C1-935C-9AB9B1D4696D}"/>
              </a:ext>
            </a:extLst>
          </p:cNvPr>
          <p:cNvGrpSpPr/>
          <p:nvPr/>
        </p:nvGrpSpPr>
        <p:grpSpPr>
          <a:xfrm>
            <a:off x="6927090" y="3711421"/>
            <a:ext cx="4568660" cy="897805"/>
            <a:chOff x="6927090" y="3711421"/>
            <a:chExt cx="4568660" cy="897805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0729E9AE-1B74-4031-8CA8-7F2BC8EF4644}"/>
                </a:ext>
              </a:extLst>
            </p:cNvPr>
            <p:cNvGrpSpPr/>
            <p:nvPr/>
          </p:nvGrpSpPr>
          <p:grpSpPr>
            <a:xfrm>
              <a:off x="6927090" y="3711421"/>
              <a:ext cx="1344554" cy="897805"/>
              <a:chOff x="6927090" y="3711421"/>
              <a:chExt cx="1344554" cy="897805"/>
            </a:xfrm>
          </p:grpSpPr>
          <p:grpSp>
            <p:nvGrpSpPr>
              <p:cNvPr id="56" name="그룹 55">
                <a:extLst>
                  <a:ext uri="{FF2B5EF4-FFF2-40B4-BE49-F238E27FC236}">
                    <a16:creationId xmlns:a16="http://schemas.microsoft.com/office/drawing/2014/main" id="{2D9DDD02-6F2C-4046-B9BB-2EF5417EAE34}"/>
                  </a:ext>
                </a:extLst>
              </p:cNvPr>
              <p:cNvGrpSpPr/>
              <p:nvPr/>
            </p:nvGrpSpPr>
            <p:grpSpPr>
              <a:xfrm>
                <a:off x="6927090" y="3711421"/>
                <a:ext cx="1344554" cy="397328"/>
                <a:chOff x="573634" y="2188673"/>
                <a:chExt cx="1344554" cy="397328"/>
              </a:xfrm>
            </p:grpSpPr>
            <p:sp>
              <p:nvSpPr>
                <p:cNvPr id="61" name="직사각형 60">
                  <a:extLst>
                    <a:ext uri="{FF2B5EF4-FFF2-40B4-BE49-F238E27FC236}">
                      <a16:creationId xmlns:a16="http://schemas.microsoft.com/office/drawing/2014/main" id="{EF258B02-9E68-410B-8A5E-8896B0A423BA}"/>
                    </a:ext>
                  </a:extLst>
                </p:cNvPr>
                <p:cNvSpPr/>
                <p:nvPr/>
              </p:nvSpPr>
              <p:spPr>
                <a:xfrm>
                  <a:off x="573634" y="2188673"/>
                  <a:ext cx="1344554" cy="39732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넥슨Lv1고딕 Light" panose="00000300000000000000" pitchFamily="2" charset="-127"/>
                    <a:ea typeface="넥슨Lv1고딕 Light" panose="00000300000000000000" pitchFamily="2" charset="-127"/>
                  </a:endParaRPr>
                </a:p>
              </p:txBody>
            </p:sp>
            <p:sp>
              <p:nvSpPr>
                <p:cNvPr id="62" name="직사각형 61">
                  <a:extLst>
                    <a:ext uri="{FF2B5EF4-FFF2-40B4-BE49-F238E27FC236}">
                      <a16:creationId xmlns:a16="http://schemas.microsoft.com/office/drawing/2014/main" id="{439EA44B-2991-4EBB-A031-4AD05FC5F056}"/>
                    </a:ext>
                  </a:extLst>
                </p:cNvPr>
                <p:cNvSpPr/>
                <p:nvPr/>
              </p:nvSpPr>
              <p:spPr>
                <a:xfrm>
                  <a:off x="777193" y="2225755"/>
                  <a:ext cx="937436" cy="323165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500" b="1" i="0" u="none" strike="noStrike" kern="1200" cap="none" spc="30" normalizeH="0" baseline="0" noProof="0">
                      <a:ln w="3175">
                        <a:solidFill>
                          <a:schemeClr val="accent1">
                            <a:alpha val="10000"/>
                          </a:schemeClr>
                        </a:solidFill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+mj-ea"/>
                      <a:ea typeface="+mj-ea"/>
                      <a:cs typeface="+mn-cs"/>
                    </a:rPr>
                    <a:t>내용입력</a:t>
                  </a:r>
                </a:p>
              </p:txBody>
            </p:sp>
          </p:grpSp>
          <p:grpSp>
            <p:nvGrpSpPr>
              <p:cNvPr id="64" name="그룹 63">
                <a:extLst>
                  <a:ext uri="{FF2B5EF4-FFF2-40B4-BE49-F238E27FC236}">
                    <a16:creationId xmlns:a16="http://schemas.microsoft.com/office/drawing/2014/main" id="{10DD386C-A76C-42E7-BC07-F343885BAC45}"/>
                  </a:ext>
                </a:extLst>
              </p:cNvPr>
              <p:cNvGrpSpPr/>
              <p:nvPr/>
            </p:nvGrpSpPr>
            <p:grpSpPr>
              <a:xfrm>
                <a:off x="6927090" y="4211898"/>
                <a:ext cx="1344554" cy="397328"/>
                <a:chOff x="573634" y="2188673"/>
                <a:chExt cx="1344554" cy="397328"/>
              </a:xfrm>
            </p:grpSpPr>
            <p:sp>
              <p:nvSpPr>
                <p:cNvPr id="65" name="직사각형 64">
                  <a:extLst>
                    <a:ext uri="{FF2B5EF4-FFF2-40B4-BE49-F238E27FC236}">
                      <a16:creationId xmlns:a16="http://schemas.microsoft.com/office/drawing/2014/main" id="{48204224-580F-4D8A-9C91-45414979554B}"/>
                    </a:ext>
                  </a:extLst>
                </p:cNvPr>
                <p:cNvSpPr/>
                <p:nvPr/>
              </p:nvSpPr>
              <p:spPr>
                <a:xfrm>
                  <a:off x="573634" y="2188673"/>
                  <a:ext cx="1344554" cy="39732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  <a:alpha val="50000"/>
                  </a:schemeClr>
                </a:solidFill>
                <a:ln w="63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넥슨Lv1고딕 Light" panose="00000300000000000000" pitchFamily="2" charset="-127"/>
                    <a:ea typeface="넥슨Lv1고딕 Light" panose="00000300000000000000" pitchFamily="2" charset="-127"/>
                  </a:endParaRPr>
                </a:p>
              </p:txBody>
            </p:sp>
            <p:sp>
              <p:nvSpPr>
                <p:cNvPr id="66" name="직사각형 65">
                  <a:extLst>
                    <a:ext uri="{FF2B5EF4-FFF2-40B4-BE49-F238E27FC236}">
                      <a16:creationId xmlns:a16="http://schemas.microsoft.com/office/drawing/2014/main" id="{09A94A21-8EA7-4271-94E2-35345723C288}"/>
                    </a:ext>
                  </a:extLst>
                </p:cNvPr>
                <p:cNvSpPr/>
                <p:nvPr/>
              </p:nvSpPr>
              <p:spPr>
                <a:xfrm>
                  <a:off x="777193" y="2225755"/>
                  <a:ext cx="937436" cy="323165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500" b="1" i="0" u="none" strike="noStrike" kern="1200" cap="none" spc="30" normalizeH="0" baseline="0" noProof="0">
                      <a:ln w="3175">
                        <a:solidFill>
                          <a:schemeClr val="accent1">
                            <a:alpha val="10000"/>
                          </a:schemeClr>
                        </a:solidFill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+mj-ea"/>
                      <a:ea typeface="+mj-ea"/>
                      <a:cs typeface="+mn-cs"/>
                    </a:rPr>
                    <a:t>내용입력</a:t>
                  </a:r>
                </a:p>
              </p:txBody>
            </p:sp>
          </p:grpSp>
        </p:grp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E8D66D80-B314-48B7-B443-70BD21EE562F}"/>
                </a:ext>
              </a:extLst>
            </p:cNvPr>
            <p:cNvGrpSpPr/>
            <p:nvPr/>
          </p:nvGrpSpPr>
          <p:grpSpPr>
            <a:xfrm>
              <a:off x="8535936" y="3711421"/>
              <a:ext cx="1344554" cy="897805"/>
              <a:chOff x="8535936" y="3711421"/>
              <a:chExt cx="1344554" cy="897805"/>
            </a:xfrm>
          </p:grpSpPr>
          <p:grpSp>
            <p:nvGrpSpPr>
              <p:cNvPr id="67" name="그룹 66">
                <a:extLst>
                  <a:ext uri="{FF2B5EF4-FFF2-40B4-BE49-F238E27FC236}">
                    <a16:creationId xmlns:a16="http://schemas.microsoft.com/office/drawing/2014/main" id="{26DFA026-23F2-42D8-AC5E-483BF2DBA9D8}"/>
                  </a:ext>
                </a:extLst>
              </p:cNvPr>
              <p:cNvGrpSpPr/>
              <p:nvPr/>
            </p:nvGrpSpPr>
            <p:grpSpPr>
              <a:xfrm>
                <a:off x="8535936" y="3711421"/>
                <a:ext cx="1344554" cy="397328"/>
                <a:chOff x="573634" y="2188673"/>
                <a:chExt cx="1344554" cy="397328"/>
              </a:xfrm>
            </p:grpSpPr>
            <p:sp>
              <p:nvSpPr>
                <p:cNvPr id="68" name="직사각형 67">
                  <a:extLst>
                    <a:ext uri="{FF2B5EF4-FFF2-40B4-BE49-F238E27FC236}">
                      <a16:creationId xmlns:a16="http://schemas.microsoft.com/office/drawing/2014/main" id="{065B3596-3AD3-4B76-A1F4-D691D32C05C6}"/>
                    </a:ext>
                  </a:extLst>
                </p:cNvPr>
                <p:cNvSpPr/>
                <p:nvPr/>
              </p:nvSpPr>
              <p:spPr>
                <a:xfrm>
                  <a:off x="573634" y="2188673"/>
                  <a:ext cx="1344554" cy="397328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넥슨Lv1고딕 Light" panose="00000300000000000000" pitchFamily="2" charset="-127"/>
                    <a:ea typeface="넥슨Lv1고딕 Light" panose="00000300000000000000" pitchFamily="2" charset="-127"/>
                  </a:endParaRPr>
                </a:p>
              </p:txBody>
            </p:sp>
            <p:sp>
              <p:nvSpPr>
                <p:cNvPr id="69" name="직사각형 68">
                  <a:extLst>
                    <a:ext uri="{FF2B5EF4-FFF2-40B4-BE49-F238E27FC236}">
                      <a16:creationId xmlns:a16="http://schemas.microsoft.com/office/drawing/2014/main" id="{FDDA974E-61E5-407A-ADD8-56FD8F105376}"/>
                    </a:ext>
                  </a:extLst>
                </p:cNvPr>
                <p:cNvSpPr/>
                <p:nvPr/>
              </p:nvSpPr>
              <p:spPr>
                <a:xfrm>
                  <a:off x="777193" y="2225755"/>
                  <a:ext cx="937436" cy="323165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500" b="1" i="0" u="none" strike="noStrike" kern="1200" cap="none" spc="30" normalizeH="0" baseline="0" noProof="0">
                      <a:ln w="3175">
                        <a:solidFill>
                          <a:schemeClr val="accent2">
                            <a:alpha val="10000"/>
                          </a:schemeClr>
                        </a:solidFill>
                      </a:ln>
                      <a:solidFill>
                        <a:schemeClr val="accent2"/>
                      </a:solidFill>
                      <a:effectLst/>
                      <a:uLnTx/>
                      <a:uFillTx/>
                      <a:latin typeface="+mj-ea"/>
                      <a:ea typeface="+mj-ea"/>
                      <a:cs typeface="+mn-cs"/>
                    </a:rPr>
                    <a:t>내용입력</a:t>
                  </a:r>
                </a:p>
              </p:txBody>
            </p:sp>
          </p:grpSp>
          <p:grpSp>
            <p:nvGrpSpPr>
              <p:cNvPr id="70" name="그룹 69">
                <a:extLst>
                  <a:ext uri="{FF2B5EF4-FFF2-40B4-BE49-F238E27FC236}">
                    <a16:creationId xmlns:a16="http://schemas.microsoft.com/office/drawing/2014/main" id="{728E17C6-60E7-4E15-9DC0-9EF5100AD4D4}"/>
                  </a:ext>
                </a:extLst>
              </p:cNvPr>
              <p:cNvGrpSpPr/>
              <p:nvPr/>
            </p:nvGrpSpPr>
            <p:grpSpPr>
              <a:xfrm>
                <a:off x="8535936" y="4211898"/>
                <a:ext cx="1344554" cy="397328"/>
                <a:chOff x="2182480" y="5665915"/>
                <a:chExt cx="1344554" cy="397328"/>
              </a:xfrm>
            </p:grpSpPr>
            <p:sp>
              <p:nvSpPr>
                <p:cNvPr id="71" name="직사각형 70">
                  <a:extLst>
                    <a:ext uri="{FF2B5EF4-FFF2-40B4-BE49-F238E27FC236}">
                      <a16:creationId xmlns:a16="http://schemas.microsoft.com/office/drawing/2014/main" id="{3B821C44-9445-4A9D-B1B9-51DBA088FF5B}"/>
                    </a:ext>
                  </a:extLst>
                </p:cNvPr>
                <p:cNvSpPr/>
                <p:nvPr/>
              </p:nvSpPr>
              <p:spPr>
                <a:xfrm>
                  <a:off x="2182480" y="5665915"/>
                  <a:ext cx="1344554" cy="397328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  <a:alpha val="50000"/>
                  </a:schemeClr>
                </a:solidFill>
                <a:ln w="63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n>
                      <a:solidFill>
                        <a:schemeClr val="accent2"/>
                      </a:solidFill>
                    </a:ln>
                    <a:latin typeface="넥슨Lv1고딕 Light" panose="00000300000000000000" pitchFamily="2" charset="-127"/>
                    <a:ea typeface="넥슨Lv1고딕 Light" panose="00000300000000000000" pitchFamily="2" charset="-127"/>
                  </a:endParaRPr>
                </a:p>
              </p:txBody>
            </p:sp>
            <p:sp>
              <p:nvSpPr>
                <p:cNvPr id="72" name="직사각형 71">
                  <a:extLst>
                    <a:ext uri="{FF2B5EF4-FFF2-40B4-BE49-F238E27FC236}">
                      <a16:creationId xmlns:a16="http://schemas.microsoft.com/office/drawing/2014/main" id="{B2D676AA-E677-4B60-BC68-63477D0C2E53}"/>
                    </a:ext>
                  </a:extLst>
                </p:cNvPr>
                <p:cNvSpPr/>
                <p:nvPr/>
              </p:nvSpPr>
              <p:spPr>
                <a:xfrm>
                  <a:off x="2386039" y="5702997"/>
                  <a:ext cx="937436" cy="323165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spAutoFit/>
                </a:bodyPr>
                <a:lstStyle/>
                <a:p>
                  <a:pPr algn="ctr" defTabSz="457200" latinLnBrk="0">
                    <a:defRPr/>
                  </a:pPr>
                  <a:r>
                    <a:rPr lang="ko-KR" altLang="en-US" sz="1500" b="1" spc="30">
                      <a:ln w="3175">
                        <a:solidFill>
                          <a:schemeClr val="accent2">
                            <a:alpha val="10000"/>
                          </a:schemeClr>
                        </a:solidFill>
                      </a:ln>
                      <a:solidFill>
                        <a:schemeClr val="accent2"/>
                      </a:solidFill>
                      <a:latin typeface="+mj-ea"/>
                      <a:ea typeface="+mj-ea"/>
                    </a:rPr>
                    <a:t>내용입력</a:t>
                  </a:r>
                </a:p>
              </p:txBody>
            </p:sp>
          </p:grpSp>
        </p:grp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F8F33061-E2D5-4F52-8747-B0CDB167B767}"/>
                </a:ext>
              </a:extLst>
            </p:cNvPr>
            <p:cNvGrpSpPr/>
            <p:nvPr/>
          </p:nvGrpSpPr>
          <p:grpSpPr>
            <a:xfrm>
              <a:off x="10151196" y="3711421"/>
              <a:ext cx="1344554" cy="897805"/>
              <a:chOff x="10151196" y="3711421"/>
              <a:chExt cx="1344554" cy="897805"/>
            </a:xfrm>
          </p:grpSpPr>
          <p:grpSp>
            <p:nvGrpSpPr>
              <p:cNvPr id="73" name="그룹 72">
                <a:extLst>
                  <a:ext uri="{FF2B5EF4-FFF2-40B4-BE49-F238E27FC236}">
                    <a16:creationId xmlns:a16="http://schemas.microsoft.com/office/drawing/2014/main" id="{D546E1E0-6690-4319-B491-040D965F1C2D}"/>
                  </a:ext>
                </a:extLst>
              </p:cNvPr>
              <p:cNvGrpSpPr/>
              <p:nvPr/>
            </p:nvGrpSpPr>
            <p:grpSpPr>
              <a:xfrm>
                <a:off x="10151196" y="3711421"/>
                <a:ext cx="1344554" cy="397328"/>
                <a:chOff x="573634" y="2188673"/>
                <a:chExt cx="1344554" cy="397328"/>
              </a:xfrm>
            </p:grpSpPr>
            <p:sp>
              <p:nvSpPr>
                <p:cNvPr id="74" name="직사각형 73">
                  <a:extLst>
                    <a:ext uri="{FF2B5EF4-FFF2-40B4-BE49-F238E27FC236}">
                      <a16:creationId xmlns:a16="http://schemas.microsoft.com/office/drawing/2014/main" id="{244A6298-9760-4E37-9807-AF0A7DCA32B4}"/>
                    </a:ext>
                  </a:extLst>
                </p:cNvPr>
                <p:cNvSpPr/>
                <p:nvPr/>
              </p:nvSpPr>
              <p:spPr>
                <a:xfrm>
                  <a:off x="573634" y="2188673"/>
                  <a:ext cx="1344554" cy="397328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넥슨Lv1고딕 Light" panose="00000300000000000000" pitchFamily="2" charset="-127"/>
                    <a:ea typeface="넥슨Lv1고딕 Light" panose="00000300000000000000" pitchFamily="2" charset="-127"/>
                  </a:endParaRPr>
                </a:p>
              </p:txBody>
            </p:sp>
            <p:sp>
              <p:nvSpPr>
                <p:cNvPr id="75" name="직사각형 74">
                  <a:extLst>
                    <a:ext uri="{FF2B5EF4-FFF2-40B4-BE49-F238E27FC236}">
                      <a16:creationId xmlns:a16="http://schemas.microsoft.com/office/drawing/2014/main" id="{66A8934D-2C9F-4210-8283-8489B421497F}"/>
                    </a:ext>
                  </a:extLst>
                </p:cNvPr>
                <p:cNvSpPr/>
                <p:nvPr/>
              </p:nvSpPr>
              <p:spPr>
                <a:xfrm>
                  <a:off x="777193" y="2225755"/>
                  <a:ext cx="937436" cy="323165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500" b="1" i="0" u="none" strike="noStrike" kern="1200" cap="none" spc="30" normalizeH="0" baseline="0" noProof="0">
                      <a:ln w="3175">
                        <a:solidFill>
                          <a:schemeClr val="accent3">
                            <a:alpha val="10000"/>
                          </a:schemeClr>
                        </a:solidFill>
                      </a:ln>
                      <a:solidFill>
                        <a:schemeClr val="accent3"/>
                      </a:solidFill>
                      <a:effectLst/>
                      <a:uLnTx/>
                      <a:uFillTx/>
                      <a:latin typeface="+mj-ea"/>
                      <a:ea typeface="+mj-ea"/>
                      <a:cs typeface="+mn-cs"/>
                    </a:rPr>
                    <a:t>내용입력</a:t>
                  </a:r>
                </a:p>
              </p:txBody>
            </p:sp>
          </p:grpSp>
          <p:grpSp>
            <p:nvGrpSpPr>
              <p:cNvPr id="76" name="그룹 75">
                <a:extLst>
                  <a:ext uri="{FF2B5EF4-FFF2-40B4-BE49-F238E27FC236}">
                    <a16:creationId xmlns:a16="http://schemas.microsoft.com/office/drawing/2014/main" id="{D3667C15-DC4A-4AB4-902B-1B84A6D88304}"/>
                  </a:ext>
                </a:extLst>
              </p:cNvPr>
              <p:cNvGrpSpPr/>
              <p:nvPr/>
            </p:nvGrpSpPr>
            <p:grpSpPr>
              <a:xfrm>
                <a:off x="10151196" y="4211898"/>
                <a:ext cx="1344554" cy="397328"/>
                <a:chOff x="2182480" y="5665915"/>
                <a:chExt cx="1344554" cy="397328"/>
              </a:xfrm>
            </p:grpSpPr>
            <p:sp>
              <p:nvSpPr>
                <p:cNvPr id="77" name="직사각형 76">
                  <a:extLst>
                    <a:ext uri="{FF2B5EF4-FFF2-40B4-BE49-F238E27FC236}">
                      <a16:creationId xmlns:a16="http://schemas.microsoft.com/office/drawing/2014/main" id="{3E338260-FC4D-47CA-8926-9B8968675697}"/>
                    </a:ext>
                  </a:extLst>
                </p:cNvPr>
                <p:cNvSpPr/>
                <p:nvPr/>
              </p:nvSpPr>
              <p:spPr>
                <a:xfrm>
                  <a:off x="2182480" y="5665915"/>
                  <a:ext cx="1344554" cy="397328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  <a:alpha val="50000"/>
                  </a:schemeClr>
                </a:solidFill>
                <a:ln w="63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넥슨Lv1고딕 Light" panose="00000300000000000000" pitchFamily="2" charset="-127"/>
                    <a:ea typeface="넥슨Lv1고딕 Light" panose="00000300000000000000" pitchFamily="2" charset="-127"/>
                  </a:endParaRPr>
                </a:p>
              </p:txBody>
            </p:sp>
            <p:sp>
              <p:nvSpPr>
                <p:cNvPr id="78" name="직사각형 77">
                  <a:extLst>
                    <a:ext uri="{FF2B5EF4-FFF2-40B4-BE49-F238E27FC236}">
                      <a16:creationId xmlns:a16="http://schemas.microsoft.com/office/drawing/2014/main" id="{39526AE7-AF50-47EB-810B-A461EF886E03}"/>
                    </a:ext>
                  </a:extLst>
                </p:cNvPr>
                <p:cNvSpPr/>
                <p:nvPr/>
              </p:nvSpPr>
              <p:spPr>
                <a:xfrm>
                  <a:off x="2386039" y="5702997"/>
                  <a:ext cx="937436" cy="323165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spAutoFit/>
                </a:bodyPr>
                <a:lstStyle/>
                <a:p>
                  <a:pPr algn="ctr" defTabSz="457200" latinLnBrk="0">
                    <a:defRPr/>
                  </a:pPr>
                  <a:r>
                    <a:rPr lang="ko-KR" altLang="en-US" sz="1500" b="1" spc="30">
                      <a:ln w="3175">
                        <a:solidFill>
                          <a:schemeClr val="accent3">
                            <a:alpha val="10000"/>
                          </a:schemeClr>
                        </a:solidFill>
                      </a:ln>
                      <a:solidFill>
                        <a:schemeClr val="accent3"/>
                      </a:solidFill>
                      <a:latin typeface="+mj-ea"/>
                      <a:ea typeface="+mj-ea"/>
                    </a:rPr>
                    <a:t>내용입력</a:t>
                  </a:r>
                </a:p>
              </p:txBody>
            </p:sp>
          </p:grpSp>
        </p:grpSp>
      </p:grpSp>
      <p:grpSp>
        <p:nvGrpSpPr>
          <p:cNvPr id="79" name="그룹 78">
            <a:extLst>
              <a:ext uri="{FF2B5EF4-FFF2-40B4-BE49-F238E27FC236}">
                <a16:creationId xmlns:a16="http://schemas.microsoft.com/office/drawing/2014/main" id="{25C61EA0-16C4-4C18-A4CC-DF8D2740A883}"/>
              </a:ext>
            </a:extLst>
          </p:cNvPr>
          <p:cNvGrpSpPr/>
          <p:nvPr/>
        </p:nvGrpSpPr>
        <p:grpSpPr>
          <a:xfrm>
            <a:off x="3303473" y="3958086"/>
            <a:ext cx="397328" cy="441961"/>
            <a:chOff x="3659070" y="1857374"/>
            <a:chExt cx="397328" cy="441961"/>
          </a:xfrm>
        </p:grpSpPr>
        <p:sp>
          <p:nvSpPr>
            <p:cNvPr id="80" name="육각형 79">
              <a:extLst>
                <a:ext uri="{FF2B5EF4-FFF2-40B4-BE49-F238E27FC236}">
                  <a16:creationId xmlns:a16="http://schemas.microsoft.com/office/drawing/2014/main" id="{D1BBC86A-C1C7-4F09-9B9B-13007800A790}"/>
                </a:ext>
              </a:extLst>
            </p:cNvPr>
            <p:cNvSpPr/>
            <p:nvPr/>
          </p:nvSpPr>
          <p:spPr>
            <a:xfrm rot="5400000">
              <a:off x="3636753" y="1879691"/>
              <a:ext cx="441961" cy="397328"/>
            </a:xfrm>
            <a:prstGeom prst="hexagon">
              <a:avLst>
                <a:gd name="adj" fmla="val 29794"/>
                <a:gd name="vf" fmla="val 115470"/>
              </a:avLst>
            </a:prstGeom>
            <a:solidFill>
              <a:schemeClr val="accent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  <a:cs typeface="+mn-cs"/>
              </a:endParaRPr>
            </a:p>
          </p:txBody>
        </p:sp>
        <p:sp>
          <p:nvSpPr>
            <p:cNvPr id="81" name="직사각형 80">
              <a:extLst>
                <a:ext uri="{FF2B5EF4-FFF2-40B4-BE49-F238E27FC236}">
                  <a16:creationId xmlns:a16="http://schemas.microsoft.com/office/drawing/2014/main" id="{DC092A12-8D31-43C9-9443-27AF474A4AC8}"/>
                </a:ext>
              </a:extLst>
            </p:cNvPr>
            <p:cNvSpPr/>
            <p:nvPr/>
          </p:nvSpPr>
          <p:spPr>
            <a:xfrm>
              <a:off x="3678197" y="1961838"/>
              <a:ext cx="359073" cy="26161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0" i="0" u="none" strike="noStrike" kern="1200" cap="none" spc="30" normalizeH="0" baseline="0" noProof="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G마켓 산스 TTF Bold"/>
                  <a:ea typeface="넥슨Lv1고딕" panose="00000500000000000000" pitchFamily="2" charset="-127"/>
                  <a:cs typeface="+mn-cs"/>
                </a:rPr>
                <a:t>01</a:t>
              </a:r>
              <a:endParaRPr kumimoji="0" lang="ko-KR" altLang="en-US" sz="1100" b="0" i="0" u="none" strike="noStrike" kern="1200" cap="none" spc="30" normalizeH="0" baseline="0" noProof="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G마켓 산스 TTF Bold"/>
                <a:ea typeface="넥슨Lv1고딕" panose="00000500000000000000" pitchFamily="2" charset="-127"/>
                <a:cs typeface="+mn-cs"/>
              </a:endParaRPr>
            </a:p>
          </p:txBody>
        </p:sp>
      </p:grpSp>
      <p:grpSp>
        <p:nvGrpSpPr>
          <p:cNvPr id="82" name="그룹 81">
            <a:extLst>
              <a:ext uri="{FF2B5EF4-FFF2-40B4-BE49-F238E27FC236}">
                <a16:creationId xmlns:a16="http://schemas.microsoft.com/office/drawing/2014/main" id="{E1828A98-6C71-4A35-9A82-37438130BA3E}"/>
              </a:ext>
            </a:extLst>
          </p:cNvPr>
          <p:cNvGrpSpPr/>
          <p:nvPr/>
        </p:nvGrpSpPr>
        <p:grpSpPr>
          <a:xfrm>
            <a:off x="3882767" y="3958086"/>
            <a:ext cx="397328" cy="441961"/>
            <a:chOff x="3659070" y="1857374"/>
            <a:chExt cx="397328" cy="441961"/>
          </a:xfrm>
        </p:grpSpPr>
        <p:sp>
          <p:nvSpPr>
            <p:cNvPr id="83" name="육각형 82">
              <a:extLst>
                <a:ext uri="{FF2B5EF4-FFF2-40B4-BE49-F238E27FC236}">
                  <a16:creationId xmlns:a16="http://schemas.microsoft.com/office/drawing/2014/main" id="{C748644B-774B-4D2E-B8F5-895E5B63DA8C}"/>
                </a:ext>
              </a:extLst>
            </p:cNvPr>
            <p:cNvSpPr/>
            <p:nvPr/>
          </p:nvSpPr>
          <p:spPr>
            <a:xfrm rot="5400000">
              <a:off x="3636753" y="1879691"/>
              <a:ext cx="441961" cy="397328"/>
            </a:xfrm>
            <a:prstGeom prst="hexagon">
              <a:avLst>
                <a:gd name="adj" fmla="val 29794"/>
                <a:gd name="vf" fmla="val 115470"/>
              </a:avLst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  <a:cs typeface="+mn-cs"/>
              </a:endParaRPr>
            </a:p>
          </p:txBody>
        </p:sp>
        <p:sp>
          <p:nvSpPr>
            <p:cNvPr id="84" name="직사각형 83">
              <a:extLst>
                <a:ext uri="{FF2B5EF4-FFF2-40B4-BE49-F238E27FC236}">
                  <a16:creationId xmlns:a16="http://schemas.microsoft.com/office/drawing/2014/main" id="{0D6D4D8B-7856-4B84-88FF-FCC31E4C5AC0}"/>
                </a:ext>
              </a:extLst>
            </p:cNvPr>
            <p:cNvSpPr/>
            <p:nvPr/>
          </p:nvSpPr>
          <p:spPr>
            <a:xfrm>
              <a:off x="3678197" y="1961838"/>
              <a:ext cx="359073" cy="26161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0" i="0" u="none" strike="noStrike" kern="1200" cap="none" spc="30" normalizeH="0" baseline="0" noProof="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G마켓 산스 TTF Bold"/>
                  <a:ea typeface="넥슨Lv1고딕" panose="00000500000000000000" pitchFamily="2" charset="-127"/>
                  <a:cs typeface="+mn-cs"/>
                </a:rPr>
                <a:t>01</a:t>
              </a:r>
              <a:endParaRPr kumimoji="0" lang="ko-KR" altLang="en-US" sz="1100" b="0" i="0" u="none" strike="noStrike" kern="1200" cap="none" spc="30" normalizeH="0" baseline="0" noProof="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G마켓 산스 TTF Bold"/>
                <a:ea typeface="넥슨Lv1고딕" panose="00000500000000000000" pitchFamily="2" charset="-127"/>
                <a:cs typeface="+mn-cs"/>
              </a:endParaRPr>
            </a:p>
          </p:txBody>
        </p:sp>
      </p:grp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58FDB1B8-DFE4-47B5-AE41-1BC448E55FF0}"/>
              </a:ext>
            </a:extLst>
          </p:cNvPr>
          <p:cNvGrpSpPr/>
          <p:nvPr/>
        </p:nvGrpSpPr>
        <p:grpSpPr>
          <a:xfrm>
            <a:off x="4462061" y="3958086"/>
            <a:ext cx="397328" cy="441961"/>
            <a:chOff x="3659070" y="1857374"/>
            <a:chExt cx="397328" cy="441961"/>
          </a:xfrm>
        </p:grpSpPr>
        <p:sp>
          <p:nvSpPr>
            <p:cNvPr id="86" name="육각형 85">
              <a:extLst>
                <a:ext uri="{FF2B5EF4-FFF2-40B4-BE49-F238E27FC236}">
                  <a16:creationId xmlns:a16="http://schemas.microsoft.com/office/drawing/2014/main" id="{E0622431-53F2-4746-9AA5-31C6E3968739}"/>
                </a:ext>
              </a:extLst>
            </p:cNvPr>
            <p:cNvSpPr/>
            <p:nvPr/>
          </p:nvSpPr>
          <p:spPr>
            <a:xfrm rot="5400000">
              <a:off x="3636753" y="1879691"/>
              <a:ext cx="441961" cy="397328"/>
            </a:xfrm>
            <a:prstGeom prst="hexagon">
              <a:avLst>
                <a:gd name="adj" fmla="val 29794"/>
                <a:gd name="vf" fmla="val 115470"/>
              </a:avLst>
            </a:prstGeom>
            <a:solidFill>
              <a:schemeClr val="accent3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  <a:cs typeface="+mn-cs"/>
              </a:endParaRPr>
            </a:p>
          </p:txBody>
        </p:sp>
        <p:sp>
          <p:nvSpPr>
            <p:cNvPr id="87" name="직사각형 86">
              <a:extLst>
                <a:ext uri="{FF2B5EF4-FFF2-40B4-BE49-F238E27FC236}">
                  <a16:creationId xmlns:a16="http://schemas.microsoft.com/office/drawing/2014/main" id="{F9A0D075-956F-4E00-89F3-1F9A3F7C506A}"/>
                </a:ext>
              </a:extLst>
            </p:cNvPr>
            <p:cNvSpPr/>
            <p:nvPr/>
          </p:nvSpPr>
          <p:spPr>
            <a:xfrm>
              <a:off x="3678197" y="1961838"/>
              <a:ext cx="359073" cy="26161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0" i="0" u="none" strike="noStrike" kern="1200" cap="none" spc="30" normalizeH="0" baseline="0" noProof="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G마켓 산스 TTF Bold"/>
                  <a:ea typeface="넥슨Lv1고딕" panose="00000500000000000000" pitchFamily="2" charset="-127"/>
                  <a:cs typeface="+mn-cs"/>
                </a:rPr>
                <a:t>01</a:t>
              </a:r>
              <a:endParaRPr kumimoji="0" lang="ko-KR" altLang="en-US" sz="1100" b="0" i="0" u="none" strike="noStrike" kern="1200" cap="none" spc="30" normalizeH="0" baseline="0" noProof="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G마켓 산스 TTF Bold"/>
                <a:ea typeface="넥슨Lv1고딕" panose="00000500000000000000" pitchFamily="2" charset="-127"/>
                <a:cs typeface="+mn-cs"/>
              </a:endParaRPr>
            </a:p>
          </p:txBody>
        </p:sp>
      </p:grpSp>
      <p:grpSp>
        <p:nvGrpSpPr>
          <p:cNvPr id="88" name="그룹 87">
            <a:extLst>
              <a:ext uri="{FF2B5EF4-FFF2-40B4-BE49-F238E27FC236}">
                <a16:creationId xmlns:a16="http://schemas.microsoft.com/office/drawing/2014/main" id="{D65AF902-0066-45CE-B815-69C2B663A8C1}"/>
              </a:ext>
            </a:extLst>
          </p:cNvPr>
          <p:cNvGrpSpPr/>
          <p:nvPr/>
        </p:nvGrpSpPr>
        <p:grpSpPr>
          <a:xfrm>
            <a:off x="5041355" y="3958086"/>
            <a:ext cx="397328" cy="441961"/>
            <a:chOff x="3659070" y="1857374"/>
            <a:chExt cx="397328" cy="441961"/>
          </a:xfrm>
        </p:grpSpPr>
        <p:sp>
          <p:nvSpPr>
            <p:cNvPr id="89" name="육각형 88">
              <a:extLst>
                <a:ext uri="{FF2B5EF4-FFF2-40B4-BE49-F238E27FC236}">
                  <a16:creationId xmlns:a16="http://schemas.microsoft.com/office/drawing/2014/main" id="{52A32A4F-D08A-4582-9775-1FC877DE636F}"/>
                </a:ext>
              </a:extLst>
            </p:cNvPr>
            <p:cNvSpPr/>
            <p:nvPr/>
          </p:nvSpPr>
          <p:spPr>
            <a:xfrm rot="5400000">
              <a:off x="3636753" y="1879691"/>
              <a:ext cx="441961" cy="397328"/>
            </a:xfrm>
            <a:prstGeom prst="hexagon">
              <a:avLst>
                <a:gd name="adj" fmla="val 29794"/>
                <a:gd name="vf" fmla="val 115470"/>
              </a:avLst>
            </a:prstGeom>
            <a:solidFill>
              <a:schemeClr val="bg1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  <a:cs typeface="+mn-cs"/>
              </a:endParaRPr>
            </a:p>
          </p:txBody>
        </p:sp>
        <p:sp>
          <p:nvSpPr>
            <p:cNvPr id="90" name="직사각형 89">
              <a:extLst>
                <a:ext uri="{FF2B5EF4-FFF2-40B4-BE49-F238E27FC236}">
                  <a16:creationId xmlns:a16="http://schemas.microsoft.com/office/drawing/2014/main" id="{03D5954A-0191-4ABD-994C-17F6AD7ACE19}"/>
                </a:ext>
              </a:extLst>
            </p:cNvPr>
            <p:cNvSpPr/>
            <p:nvPr/>
          </p:nvSpPr>
          <p:spPr>
            <a:xfrm>
              <a:off x="3678197" y="1961838"/>
              <a:ext cx="359073" cy="26161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0" i="0" u="none" strike="noStrike" kern="1200" cap="none" spc="30" normalizeH="0" baseline="0" noProof="0">
                  <a:ln w="3175">
                    <a:solidFill>
                      <a:schemeClr val="accent1">
                        <a:alpha val="10000"/>
                      </a:schemeClr>
                    </a:solidFill>
                  </a:ln>
                  <a:solidFill>
                    <a:schemeClr val="accent1"/>
                  </a:solidFill>
                  <a:effectLst/>
                  <a:uLnTx/>
                  <a:uFillTx/>
                  <a:latin typeface="G마켓 산스 TTF Bold"/>
                  <a:ea typeface="넥슨Lv1고딕" panose="00000500000000000000" pitchFamily="2" charset="-127"/>
                  <a:cs typeface="+mn-cs"/>
                </a:rPr>
                <a:t>01</a:t>
              </a:r>
              <a:endParaRPr kumimoji="0" lang="ko-KR" altLang="en-US" sz="1100" b="0" i="0" u="none" strike="noStrike" kern="1200" cap="none" spc="30" normalizeH="0" baseline="0" noProof="0">
                <a:ln w="3175">
                  <a:solidFill>
                    <a:schemeClr val="accent1">
                      <a:alpha val="10000"/>
                    </a:schemeClr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G마켓 산스 TTF Bold"/>
                <a:ea typeface="넥슨Lv1고딕" panose="00000500000000000000" pitchFamily="2" charset="-127"/>
                <a:cs typeface="+mn-cs"/>
              </a:endParaRPr>
            </a:p>
          </p:txBody>
        </p:sp>
      </p:grpSp>
      <p:grpSp>
        <p:nvGrpSpPr>
          <p:cNvPr id="91" name="그룹 90">
            <a:extLst>
              <a:ext uri="{FF2B5EF4-FFF2-40B4-BE49-F238E27FC236}">
                <a16:creationId xmlns:a16="http://schemas.microsoft.com/office/drawing/2014/main" id="{9B283330-418E-4CBA-8B33-9C6998FB9ACE}"/>
              </a:ext>
            </a:extLst>
          </p:cNvPr>
          <p:cNvGrpSpPr/>
          <p:nvPr/>
        </p:nvGrpSpPr>
        <p:grpSpPr>
          <a:xfrm>
            <a:off x="5620649" y="3958086"/>
            <a:ext cx="397328" cy="441961"/>
            <a:chOff x="3659070" y="1857374"/>
            <a:chExt cx="397328" cy="441961"/>
          </a:xfrm>
        </p:grpSpPr>
        <p:sp>
          <p:nvSpPr>
            <p:cNvPr id="92" name="육각형 91">
              <a:extLst>
                <a:ext uri="{FF2B5EF4-FFF2-40B4-BE49-F238E27FC236}">
                  <a16:creationId xmlns:a16="http://schemas.microsoft.com/office/drawing/2014/main" id="{B9118F2D-AB92-405F-88BE-0DDD0564852E}"/>
                </a:ext>
              </a:extLst>
            </p:cNvPr>
            <p:cNvSpPr/>
            <p:nvPr/>
          </p:nvSpPr>
          <p:spPr>
            <a:xfrm rot="5400000">
              <a:off x="3636753" y="1879691"/>
              <a:ext cx="441961" cy="397328"/>
            </a:xfrm>
            <a:prstGeom prst="hexagon">
              <a:avLst>
                <a:gd name="adj" fmla="val 29794"/>
                <a:gd name="vf" fmla="val 115470"/>
              </a:avLst>
            </a:prstGeom>
            <a:solidFill>
              <a:schemeClr val="bg1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  <a:cs typeface="+mn-cs"/>
              </a:endParaRPr>
            </a:p>
          </p:txBody>
        </p:sp>
        <p:sp>
          <p:nvSpPr>
            <p:cNvPr id="93" name="직사각형 92">
              <a:extLst>
                <a:ext uri="{FF2B5EF4-FFF2-40B4-BE49-F238E27FC236}">
                  <a16:creationId xmlns:a16="http://schemas.microsoft.com/office/drawing/2014/main" id="{FC09D881-7CAC-40D9-BFDF-AA37DCCCA9E1}"/>
                </a:ext>
              </a:extLst>
            </p:cNvPr>
            <p:cNvSpPr/>
            <p:nvPr/>
          </p:nvSpPr>
          <p:spPr>
            <a:xfrm>
              <a:off x="3678197" y="1961838"/>
              <a:ext cx="359073" cy="26161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0" i="0" u="none" strike="noStrike" kern="1200" cap="none" spc="30" normalizeH="0" baseline="0" noProof="0">
                  <a:ln w="3175">
                    <a:solidFill>
                      <a:schemeClr val="accent2">
                        <a:alpha val="10000"/>
                      </a:schemeClr>
                    </a:solidFill>
                  </a:ln>
                  <a:solidFill>
                    <a:schemeClr val="accent2"/>
                  </a:solidFill>
                  <a:effectLst/>
                  <a:uLnTx/>
                  <a:uFillTx/>
                  <a:latin typeface="G마켓 산스 TTF Bold"/>
                  <a:ea typeface="넥슨Lv1고딕" panose="00000500000000000000" pitchFamily="2" charset="-127"/>
                  <a:cs typeface="+mn-cs"/>
                </a:rPr>
                <a:t>01</a:t>
              </a:r>
              <a:endParaRPr kumimoji="0" lang="ko-KR" altLang="en-US" sz="1100" b="0" i="0" u="none" strike="noStrike" kern="1200" cap="none" spc="30" normalizeH="0" baseline="0" noProof="0">
                <a:ln w="3175">
                  <a:solidFill>
                    <a:schemeClr val="accent2">
                      <a:alpha val="10000"/>
                    </a:schemeClr>
                  </a:solidFill>
                </a:ln>
                <a:solidFill>
                  <a:schemeClr val="accent2"/>
                </a:solidFill>
                <a:effectLst/>
                <a:uLnTx/>
                <a:uFillTx/>
                <a:latin typeface="G마켓 산스 TTF Bold"/>
                <a:ea typeface="넥슨Lv1고딕" panose="00000500000000000000" pitchFamily="2" charset="-127"/>
                <a:cs typeface="+mn-cs"/>
              </a:endParaRPr>
            </a:p>
          </p:txBody>
        </p:sp>
      </p:grpSp>
      <p:grpSp>
        <p:nvGrpSpPr>
          <p:cNvPr id="94" name="그룹 93">
            <a:extLst>
              <a:ext uri="{FF2B5EF4-FFF2-40B4-BE49-F238E27FC236}">
                <a16:creationId xmlns:a16="http://schemas.microsoft.com/office/drawing/2014/main" id="{A94CC58E-20B4-4604-9D83-72E1D01E8D83}"/>
              </a:ext>
            </a:extLst>
          </p:cNvPr>
          <p:cNvGrpSpPr/>
          <p:nvPr/>
        </p:nvGrpSpPr>
        <p:grpSpPr>
          <a:xfrm>
            <a:off x="6199944" y="3958086"/>
            <a:ext cx="397328" cy="441961"/>
            <a:chOff x="3659070" y="1857374"/>
            <a:chExt cx="397328" cy="441961"/>
          </a:xfrm>
        </p:grpSpPr>
        <p:sp>
          <p:nvSpPr>
            <p:cNvPr id="95" name="육각형 94">
              <a:extLst>
                <a:ext uri="{FF2B5EF4-FFF2-40B4-BE49-F238E27FC236}">
                  <a16:creationId xmlns:a16="http://schemas.microsoft.com/office/drawing/2014/main" id="{FFBDF5D9-875D-48E6-8B85-0F2593ADF0B7}"/>
                </a:ext>
              </a:extLst>
            </p:cNvPr>
            <p:cNvSpPr/>
            <p:nvPr/>
          </p:nvSpPr>
          <p:spPr>
            <a:xfrm rot="5400000">
              <a:off x="3636753" y="1879691"/>
              <a:ext cx="441961" cy="397328"/>
            </a:xfrm>
            <a:prstGeom prst="hexagon">
              <a:avLst>
                <a:gd name="adj" fmla="val 29794"/>
                <a:gd name="vf" fmla="val 115470"/>
              </a:avLst>
            </a:prstGeom>
            <a:solidFill>
              <a:schemeClr val="bg1"/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  <a:cs typeface="+mn-cs"/>
              </a:endParaRPr>
            </a:p>
          </p:txBody>
        </p:sp>
        <p:sp>
          <p:nvSpPr>
            <p:cNvPr id="96" name="직사각형 95">
              <a:extLst>
                <a:ext uri="{FF2B5EF4-FFF2-40B4-BE49-F238E27FC236}">
                  <a16:creationId xmlns:a16="http://schemas.microsoft.com/office/drawing/2014/main" id="{7E79B777-1EB5-493F-8A67-9F1E51E4B072}"/>
                </a:ext>
              </a:extLst>
            </p:cNvPr>
            <p:cNvSpPr/>
            <p:nvPr/>
          </p:nvSpPr>
          <p:spPr>
            <a:xfrm>
              <a:off x="3678197" y="1961838"/>
              <a:ext cx="359073" cy="26161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0" i="0" u="none" strike="noStrike" kern="1200" cap="none" spc="30" normalizeH="0" baseline="0" noProof="0">
                  <a:ln w="3175">
                    <a:solidFill>
                      <a:schemeClr val="accent3">
                        <a:alpha val="10000"/>
                      </a:schemeClr>
                    </a:solidFill>
                  </a:ln>
                  <a:solidFill>
                    <a:schemeClr val="accent3"/>
                  </a:solidFill>
                  <a:effectLst/>
                  <a:uLnTx/>
                  <a:uFillTx/>
                  <a:latin typeface="G마켓 산스 TTF Bold"/>
                  <a:ea typeface="넥슨Lv1고딕" panose="00000500000000000000" pitchFamily="2" charset="-127"/>
                  <a:cs typeface="+mn-cs"/>
                </a:rPr>
                <a:t>01</a:t>
              </a:r>
              <a:endParaRPr kumimoji="0" lang="ko-KR" altLang="en-US" sz="1100" b="0" i="0" u="none" strike="noStrike" kern="1200" cap="none" spc="30" normalizeH="0" baseline="0" noProof="0">
                <a:ln w="3175">
                  <a:solidFill>
                    <a:schemeClr val="accent3">
                      <a:alpha val="10000"/>
                    </a:schemeClr>
                  </a:solidFill>
                </a:ln>
                <a:solidFill>
                  <a:schemeClr val="accent3"/>
                </a:solidFill>
                <a:effectLst/>
                <a:uLnTx/>
                <a:uFillTx/>
                <a:latin typeface="G마켓 산스 TTF Bold"/>
                <a:ea typeface="넥슨Lv1고딕" panose="00000500000000000000" pitchFamily="2" charset="-127"/>
                <a:cs typeface="+mn-cs"/>
              </a:endParaRPr>
            </a:p>
          </p:txBody>
        </p:sp>
      </p:grpSp>
      <p:sp>
        <p:nvSpPr>
          <p:cNvPr id="97" name="사각형: 둥근 모서리 96">
            <a:extLst>
              <a:ext uri="{FF2B5EF4-FFF2-40B4-BE49-F238E27FC236}">
                <a16:creationId xmlns:a16="http://schemas.microsoft.com/office/drawing/2014/main" id="{6EF79AE7-7469-4A1F-BBB4-499A7FA60012}"/>
              </a:ext>
            </a:extLst>
          </p:cNvPr>
          <p:cNvSpPr/>
          <p:nvPr/>
        </p:nvSpPr>
        <p:spPr>
          <a:xfrm>
            <a:off x="573634" y="6013822"/>
            <a:ext cx="11045279" cy="336178"/>
          </a:xfrm>
          <a:prstGeom prst="round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넥슨Lv1고딕 Light" panose="00000300000000000000" pitchFamily="2" charset="-127"/>
            </a:endParaRPr>
          </a:p>
        </p:txBody>
      </p:sp>
      <p:sp>
        <p:nvSpPr>
          <p:cNvPr id="98" name="직사각형 97">
            <a:extLst>
              <a:ext uri="{FF2B5EF4-FFF2-40B4-BE49-F238E27FC236}">
                <a16:creationId xmlns:a16="http://schemas.microsoft.com/office/drawing/2014/main" id="{8665B275-3888-4145-93AA-75A9ECA7CF25}"/>
              </a:ext>
            </a:extLst>
          </p:cNvPr>
          <p:cNvSpPr/>
          <p:nvPr/>
        </p:nvSpPr>
        <p:spPr>
          <a:xfrm>
            <a:off x="5120686" y="6020329"/>
            <a:ext cx="1951175" cy="323165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500" i="0" u="none" strike="noStrike" kern="1200" cap="none" spc="30" normalizeH="0" baseline="0" noProof="0">
                <a:ln w="3175">
                  <a:solidFill>
                    <a:schemeClr val="accent3">
                      <a:alpha val="10000"/>
                    </a:schemeClr>
                  </a:solidFill>
                </a:ln>
                <a:solidFill>
                  <a:schemeClr val="accent3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내용을 입력해주세요</a:t>
            </a:r>
          </a:p>
        </p:txBody>
      </p:sp>
      <p:grpSp>
        <p:nvGrpSpPr>
          <p:cNvPr id="99" name="그룹 98">
            <a:extLst>
              <a:ext uri="{FF2B5EF4-FFF2-40B4-BE49-F238E27FC236}">
                <a16:creationId xmlns:a16="http://schemas.microsoft.com/office/drawing/2014/main" id="{2FF73068-D5E5-4AE8-9B10-D56FD5F1D564}"/>
              </a:ext>
            </a:extLst>
          </p:cNvPr>
          <p:cNvGrpSpPr/>
          <p:nvPr/>
        </p:nvGrpSpPr>
        <p:grpSpPr>
          <a:xfrm>
            <a:off x="8507011" y="2236511"/>
            <a:ext cx="1099548" cy="657685"/>
            <a:chOff x="8118117" y="3823747"/>
            <a:chExt cx="1099548" cy="657685"/>
          </a:xfrm>
        </p:grpSpPr>
        <p:sp>
          <p:nvSpPr>
            <p:cNvPr id="100" name="화살표: 오른쪽 99">
              <a:extLst>
                <a:ext uri="{FF2B5EF4-FFF2-40B4-BE49-F238E27FC236}">
                  <a16:creationId xmlns:a16="http://schemas.microsoft.com/office/drawing/2014/main" id="{5A67DEFA-F6AB-4AB9-A21B-C7B4F1B85CE4}"/>
                </a:ext>
              </a:extLst>
            </p:cNvPr>
            <p:cNvSpPr/>
            <p:nvPr/>
          </p:nvSpPr>
          <p:spPr>
            <a:xfrm>
              <a:off x="9018796" y="3823747"/>
              <a:ext cx="198869" cy="192675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넥슨Lv1고딕 Light" panose="00000300000000000000" pitchFamily="2" charset="-127"/>
              </a:endParaRPr>
            </a:p>
          </p:txBody>
        </p:sp>
        <p:sp>
          <p:nvSpPr>
            <p:cNvPr id="101" name="화살표: 오른쪽 100">
              <a:extLst>
                <a:ext uri="{FF2B5EF4-FFF2-40B4-BE49-F238E27FC236}">
                  <a16:creationId xmlns:a16="http://schemas.microsoft.com/office/drawing/2014/main" id="{A937001E-CFF5-48BC-89A0-B11587987904}"/>
                </a:ext>
              </a:extLst>
            </p:cNvPr>
            <p:cNvSpPr/>
            <p:nvPr/>
          </p:nvSpPr>
          <p:spPr>
            <a:xfrm>
              <a:off x="9018796" y="4056252"/>
              <a:ext cx="198869" cy="192675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넥슨Lv1고딕 Light" panose="00000300000000000000" pitchFamily="2" charset="-127"/>
              </a:endParaRPr>
            </a:p>
          </p:txBody>
        </p:sp>
        <p:sp>
          <p:nvSpPr>
            <p:cNvPr id="102" name="화살표: 오른쪽 101">
              <a:extLst>
                <a:ext uri="{FF2B5EF4-FFF2-40B4-BE49-F238E27FC236}">
                  <a16:creationId xmlns:a16="http://schemas.microsoft.com/office/drawing/2014/main" id="{3CE80202-7BED-4414-B8D2-5AF07DEC7BB7}"/>
                </a:ext>
              </a:extLst>
            </p:cNvPr>
            <p:cNvSpPr/>
            <p:nvPr/>
          </p:nvSpPr>
          <p:spPr>
            <a:xfrm>
              <a:off x="9018796" y="4288757"/>
              <a:ext cx="198869" cy="192675"/>
            </a:xfrm>
            <a:prstGeom prst="right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넥슨Lv1고딕 Light" panose="00000300000000000000" pitchFamily="2" charset="-127"/>
              </a:endParaRPr>
            </a:p>
          </p:txBody>
        </p:sp>
        <p:cxnSp>
          <p:nvCxnSpPr>
            <p:cNvPr id="103" name="직선 연결선 102">
              <a:extLst>
                <a:ext uri="{FF2B5EF4-FFF2-40B4-BE49-F238E27FC236}">
                  <a16:creationId xmlns:a16="http://schemas.microsoft.com/office/drawing/2014/main" id="{5872A867-0AC1-4433-ACB2-419571DDCFFD}"/>
                </a:ext>
              </a:extLst>
            </p:cNvPr>
            <p:cNvCxnSpPr>
              <a:cxnSpLocks/>
            </p:cNvCxnSpPr>
            <p:nvPr/>
          </p:nvCxnSpPr>
          <p:spPr>
            <a:xfrm>
              <a:off x="8118117" y="3932387"/>
              <a:ext cx="51470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타원 103">
              <a:extLst>
                <a:ext uri="{FF2B5EF4-FFF2-40B4-BE49-F238E27FC236}">
                  <a16:creationId xmlns:a16="http://schemas.microsoft.com/office/drawing/2014/main" id="{B5EA697D-3BF9-42E5-B1D1-2597C426704C}"/>
                </a:ext>
              </a:extLst>
            </p:cNvPr>
            <p:cNvSpPr/>
            <p:nvPr/>
          </p:nvSpPr>
          <p:spPr>
            <a:xfrm>
              <a:off x="8690904" y="3897859"/>
              <a:ext cx="69057" cy="69057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넥슨Lv1고딕 Light" panose="00000300000000000000" pitchFamily="2" charset="-127"/>
              </a:endParaRPr>
            </a:p>
          </p:txBody>
        </p:sp>
      </p:grpSp>
      <p:grpSp>
        <p:nvGrpSpPr>
          <p:cNvPr id="105" name="그룹 104">
            <a:extLst>
              <a:ext uri="{FF2B5EF4-FFF2-40B4-BE49-F238E27FC236}">
                <a16:creationId xmlns:a16="http://schemas.microsoft.com/office/drawing/2014/main" id="{F2BE2F01-D514-44A8-9B69-D74CEB0C7027}"/>
              </a:ext>
            </a:extLst>
          </p:cNvPr>
          <p:cNvGrpSpPr/>
          <p:nvPr/>
        </p:nvGrpSpPr>
        <p:grpSpPr>
          <a:xfrm>
            <a:off x="10072248" y="2154059"/>
            <a:ext cx="1492601" cy="354421"/>
            <a:chOff x="6359586" y="3910625"/>
            <a:chExt cx="1492601" cy="354421"/>
          </a:xfrm>
        </p:grpSpPr>
        <p:sp>
          <p:nvSpPr>
            <p:cNvPr id="106" name="화살표: 오각형 105">
              <a:extLst>
                <a:ext uri="{FF2B5EF4-FFF2-40B4-BE49-F238E27FC236}">
                  <a16:creationId xmlns:a16="http://schemas.microsoft.com/office/drawing/2014/main" id="{C82907AF-5272-4993-B519-145267C33BC0}"/>
                </a:ext>
              </a:extLst>
            </p:cNvPr>
            <p:cNvSpPr/>
            <p:nvPr/>
          </p:nvSpPr>
          <p:spPr>
            <a:xfrm>
              <a:off x="6359586" y="3910625"/>
              <a:ext cx="1492601" cy="354421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넥슨Lv1고딕 Light" panose="00000300000000000000" pitchFamily="2" charset="-127"/>
              </a:endParaRPr>
            </a:p>
          </p:txBody>
        </p:sp>
        <p:sp>
          <p:nvSpPr>
            <p:cNvPr id="107" name="직사각형 106">
              <a:extLst>
                <a:ext uri="{FF2B5EF4-FFF2-40B4-BE49-F238E27FC236}">
                  <a16:creationId xmlns:a16="http://schemas.microsoft.com/office/drawing/2014/main" id="{50B84F98-746C-40F5-B89C-B4F1A6A842AC}"/>
                </a:ext>
              </a:extLst>
            </p:cNvPr>
            <p:cNvSpPr/>
            <p:nvPr/>
          </p:nvSpPr>
          <p:spPr>
            <a:xfrm>
              <a:off x="6443671" y="3926253"/>
              <a:ext cx="1229304" cy="32316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457200" latinLnBrk="0">
                <a:defRPr/>
              </a:pPr>
              <a:r>
                <a:rPr lang="ko-KR" altLang="en-US" sz="1500" b="1" spc="3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내용입력</a:t>
              </a:r>
            </a:p>
          </p:txBody>
        </p:sp>
        <p:grpSp>
          <p:nvGrpSpPr>
            <p:cNvPr id="108" name="그룹 107">
              <a:extLst>
                <a:ext uri="{FF2B5EF4-FFF2-40B4-BE49-F238E27FC236}">
                  <a16:creationId xmlns:a16="http://schemas.microsoft.com/office/drawing/2014/main" id="{BFEA7EE6-DEED-4ECC-816A-483460986548}"/>
                </a:ext>
              </a:extLst>
            </p:cNvPr>
            <p:cNvGrpSpPr/>
            <p:nvPr/>
          </p:nvGrpSpPr>
          <p:grpSpPr>
            <a:xfrm rot="5400000">
              <a:off x="6224422" y="4045796"/>
              <a:ext cx="354419" cy="84077"/>
              <a:chOff x="322772" y="1846484"/>
              <a:chExt cx="2163261" cy="225659"/>
            </a:xfrm>
          </p:grpSpPr>
          <p:sp>
            <p:nvSpPr>
              <p:cNvPr id="109" name="직사각형 108">
                <a:extLst>
                  <a:ext uri="{FF2B5EF4-FFF2-40B4-BE49-F238E27FC236}">
                    <a16:creationId xmlns:a16="http://schemas.microsoft.com/office/drawing/2014/main" id="{C8879909-0984-44BF-AFDA-0223FD2E8788}"/>
                  </a:ext>
                </a:extLst>
              </p:cNvPr>
              <p:cNvSpPr/>
              <p:nvPr/>
            </p:nvSpPr>
            <p:spPr>
              <a:xfrm>
                <a:off x="322772" y="1846484"/>
                <a:ext cx="1081626" cy="2256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latin typeface="넥슨Lv1고딕 Light" panose="00000300000000000000" pitchFamily="2" charset="-127"/>
                </a:endParaRPr>
              </a:p>
            </p:txBody>
          </p:sp>
          <p:sp>
            <p:nvSpPr>
              <p:cNvPr id="110" name="직사각형 109">
                <a:extLst>
                  <a:ext uri="{FF2B5EF4-FFF2-40B4-BE49-F238E27FC236}">
                    <a16:creationId xmlns:a16="http://schemas.microsoft.com/office/drawing/2014/main" id="{EA509BA8-B9F7-4EEE-8742-BB422AA7F664}"/>
                  </a:ext>
                </a:extLst>
              </p:cNvPr>
              <p:cNvSpPr/>
              <p:nvPr/>
            </p:nvSpPr>
            <p:spPr>
              <a:xfrm>
                <a:off x="1404407" y="1846485"/>
                <a:ext cx="1081626" cy="22565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latin typeface="넥슨Lv1고딕 Light" panose="00000300000000000000" pitchFamily="2" charset="-127"/>
                </a:endParaRPr>
              </a:p>
            </p:txBody>
          </p:sp>
        </p:grpSp>
      </p:grpSp>
      <p:grpSp>
        <p:nvGrpSpPr>
          <p:cNvPr id="111" name="그룹 110">
            <a:extLst>
              <a:ext uri="{FF2B5EF4-FFF2-40B4-BE49-F238E27FC236}">
                <a16:creationId xmlns:a16="http://schemas.microsoft.com/office/drawing/2014/main" id="{5D74AD04-518C-40B2-8BD5-81318C3339F4}"/>
              </a:ext>
            </a:extLst>
          </p:cNvPr>
          <p:cNvGrpSpPr/>
          <p:nvPr/>
        </p:nvGrpSpPr>
        <p:grpSpPr>
          <a:xfrm>
            <a:off x="10072248" y="2633842"/>
            <a:ext cx="1492601" cy="354421"/>
            <a:chOff x="6359586" y="3910625"/>
            <a:chExt cx="1492601" cy="354421"/>
          </a:xfrm>
        </p:grpSpPr>
        <p:sp>
          <p:nvSpPr>
            <p:cNvPr id="112" name="화살표: 오각형 111">
              <a:extLst>
                <a:ext uri="{FF2B5EF4-FFF2-40B4-BE49-F238E27FC236}">
                  <a16:creationId xmlns:a16="http://schemas.microsoft.com/office/drawing/2014/main" id="{A9E0D84A-9AA0-42BC-B2F9-360B9961B4C2}"/>
                </a:ext>
              </a:extLst>
            </p:cNvPr>
            <p:cNvSpPr/>
            <p:nvPr/>
          </p:nvSpPr>
          <p:spPr>
            <a:xfrm>
              <a:off x="6359586" y="3910625"/>
              <a:ext cx="1492601" cy="354421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넥슨Lv1고딕 Light" panose="00000300000000000000" pitchFamily="2" charset="-127"/>
              </a:endParaRPr>
            </a:p>
          </p:txBody>
        </p:sp>
        <p:sp>
          <p:nvSpPr>
            <p:cNvPr id="113" name="직사각형 112">
              <a:extLst>
                <a:ext uri="{FF2B5EF4-FFF2-40B4-BE49-F238E27FC236}">
                  <a16:creationId xmlns:a16="http://schemas.microsoft.com/office/drawing/2014/main" id="{D10E4A4C-7216-4096-A31C-9D846F5EEB06}"/>
                </a:ext>
              </a:extLst>
            </p:cNvPr>
            <p:cNvSpPr/>
            <p:nvPr/>
          </p:nvSpPr>
          <p:spPr>
            <a:xfrm>
              <a:off x="6443671" y="3926253"/>
              <a:ext cx="1229304" cy="32316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457200" latinLnBrk="0">
                <a:defRPr/>
              </a:pPr>
              <a:r>
                <a:rPr lang="ko-KR" altLang="en-US" sz="1500" b="1" spc="3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내용입력</a:t>
              </a:r>
            </a:p>
          </p:txBody>
        </p:sp>
        <p:grpSp>
          <p:nvGrpSpPr>
            <p:cNvPr id="114" name="그룹 113">
              <a:extLst>
                <a:ext uri="{FF2B5EF4-FFF2-40B4-BE49-F238E27FC236}">
                  <a16:creationId xmlns:a16="http://schemas.microsoft.com/office/drawing/2014/main" id="{AE0F288A-7A10-4A1B-9D6A-BB5B089001CF}"/>
                </a:ext>
              </a:extLst>
            </p:cNvPr>
            <p:cNvGrpSpPr/>
            <p:nvPr/>
          </p:nvGrpSpPr>
          <p:grpSpPr>
            <a:xfrm rot="5400000">
              <a:off x="6224422" y="4045796"/>
              <a:ext cx="354419" cy="84077"/>
              <a:chOff x="322772" y="1846484"/>
              <a:chExt cx="2163261" cy="225659"/>
            </a:xfrm>
          </p:grpSpPr>
          <p:sp>
            <p:nvSpPr>
              <p:cNvPr id="115" name="직사각형 114">
                <a:extLst>
                  <a:ext uri="{FF2B5EF4-FFF2-40B4-BE49-F238E27FC236}">
                    <a16:creationId xmlns:a16="http://schemas.microsoft.com/office/drawing/2014/main" id="{4CCA2372-A9E0-4AF2-8D87-EA2BC3F3263E}"/>
                  </a:ext>
                </a:extLst>
              </p:cNvPr>
              <p:cNvSpPr/>
              <p:nvPr/>
            </p:nvSpPr>
            <p:spPr>
              <a:xfrm>
                <a:off x="322772" y="1846484"/>
                <a:ext cx="1081626" cy="22565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latin typeface="넥슨Lv1고딕 Light" panose="00000300000000000000" pitchFamily="2" charset="-127"/>
                </a:endParaRPr>
              </a:p>
            </p:txBody>
          </p:sp>
          <p:sp>
            <p:nvSpPr>
              <p:cNvPr id="116" name="직사각형 115">
                <a:extLst>
                  <a:ext uri="{FF2B5EF4-FFF2-40B4-BE49-F238E27FC236}">
                    <a16:creationId xmlns:a16="http://schemas.microsoft.com/office/drawing/2014/main" id="{CA134EA7-9428-4128-85AE-186F444F642E}"/>
                  </a:ext>
                </a:extLst>
              </p:cNvPr>
              <p:cNvSpPr/>
              <p:nvPr/>
            </p:nvSpPr>
            <p:spPr>
              <a:xfrm>
                <a:off x="1404407" y="1846485"/>
                <a:ext cx="1081626" cy="2256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latin typeface="넥슨Lv1고딕 Light" panose="00000300000000000000" pitchFamily="2" charset="-127"/>
                </a:endParaRPr>
              </a:p>
            </p:txBody>
          </p:sp>
        </p:grpSp>
      </p:grpSp>
      <p:grpSp>
        <p:nvGrpSpPr>
          <p:cNvPr id="117" name="그룹 116">
            <a:extLst>
              <a:ext uri="{FF2B5EF4-FFF2-40B4-BE49-F238E27FC236}">
                <a16:creationId xmlns:a16="http://schemas.microsoft.com/office/drawing/2014/main" id="{2E0C974A-0249-4EEC-B9D7-613FCBE20B5D}"/>
              </a:ext>
            </a:extLst>
          </p:cNvPr>
          <p:cNvGrpSpPr/>
          <p:nvPr/>
        </p:nvGrpSpPr>
        <p:grpSpPr>
          <a:xfrm>
            <a:off x="10072248" y="3113625"/>
            <a:ext cx="1492601" cy="354421"/>
            <a:chOff x="6359586" y="3910625"/>
            <a:chExt cx="1492601" cy="354421"/>
          </a:xfrm>
        </p:grpSpPr>
        <p:sp>
          <p:nvSpPr>
            <p:cNvPr id="118" name="화살표: 오각형 117">
              <a:extLst>
                <a:ext uri="{FF2B5EF4-FFF2-40B4-BE49-F238E27FC236}">
                  <a16:creationId xmlns:a16="http://schemas.microsoft.com/office/drawing/2014/main" id="{E8C6BF00-BA70-454C-8A31-60110656C16E}"/>
                </a:ext>
              </a:extLst>
            </p:cNvPr>
            <p:cNvSpPr/>
            <p:nvPr/>
          </p:nvSpPr>
          <p:spPr>
            <a:xfrm>
              <a:off x="6359586" y="3910625"/>
              <a:ext cx="1492601" cy="354421"/>
            </a:xfrm>
            <a:prstGeom prst="homePlat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넥슨Lv1고딕 Light" panose="00000300000000000000" pitchFamily="2" charset="-127"/>
              </a:endParaRPr>
            </a:p>
          </p:txBody>
        </p:sp>
        <p:sp>
          <p:nvSpPr>
            <p:cNvPr id="119" name="직사각형 118">
              <a:extLst>
                <a:ext uri="{FF2B5EF4-FFF2-40B4-BE49-F238E27FC236}">
                  <a16:creationId xmlns:a16="http://schemas.microsoft.com/office/drawing/2014/main" id="{E45EE1B7-1A59-4C83-B1A9-2F6E873A6AAB}"/>
                </a:ext>
              </a:extLst>
            </p:cNvPr>
            <p:cNvSpPr/>
            <p:nvPr/>
          </p:nvSpPr>
          <p:spPr>
            <a:xfrm>
              <a:off x="6443671" y="3926253"/>
              <a:ext cx="1229304" cy="32316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457200" latinLnBrk="0">
                <a:defRPr/>
              </a:pPr>
              <a:r>
                <a:rPr lang="ko-KR" altLang="en-US" sz="1500" b="1" spc="3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내용입력</a:t>
              </a:r>
            </a:p>
          </p:txBody>
        </p:sp>
        <p:grpSp>
          <p:nvGrpSpPr>
            <p:cNvPr id="120" name="그룹 119">
              <a:extLst>
                <a:ext uri="{FF2B5EF4-FFF2-40B4-BE49-F238E27FC236}">
                  <a16:creationId xmlns:a16="http://schemas.microsoft.com/office/drawing/2014/main" id="{40DC1AC9-3EDF-4DAB-ACE0-D34CDD00FAA8}"/>
                </a:ext>
              </a:extLst>
            </p:cNvPr>
            <p:cNvGrpSpPr/>
            <p:nvPr/>
          </p:nvGrpSpPr>
          <p:grpSpPr>
            <a:xfrm rot="5400000">
              <a:off x="6224422" y="4045796"/>
              <a:ext cx="354419" cy="84077"/>
              <a:chOff x="322772" y="1846484"/>
              <a:chExt cx="2163261" cy="225659"/>
            </a:xfrm>
          </p:grpSpPr>
          <p:sp>
            <p:nvSpPr>
              <p:cNvPr id="121" name="직사각형 120">
                <a:extLst>
                  <a:ext uri="{FF2B5EF4-FFF2-40B4-BE49-F238E27FC236}">
                    <a16:creationId xmlns:a16="http://schemas.microsoft.com/office/drawing/2014/main" id="{AFBD2B55-91D6-4F8E-90D5-9E8633093A73}"/>
                  </a:ext>
                </a:extLst>
              </p:cNvPr>
              <p:cNvSpPr/>
              <p:nvPr/>
            </p:nvSpPr>
            <p:spPr>
              <a:xfrm>
                <a:off x="322772" y="1846484"/>
                <a:ext cx="1081626" cy="22565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latin typeface="넥슨Lv1고딕 Light" panose="00000300000000000000" pitchFamily="2" charset="-127"/>
                </a:endParaRPr>
              </a:p>
            </p:txBody>
          </p:sp>
          <p:sp>
            <p:nvSpPr>
              <p:cNvPr id="122" name="직사각형 121">
                <a:extLst>
                  <a:ext uri="{FF2B5EF4-FFF2-40B4-BE49-F238E27FC236}">
                    <a16:creationId xmlns:a16="http://schemas.microsoft.com/office/drawing/2014/main" id="{BB14410D-D25A-452A-9C0B-A08193974579}"/>
                  </a:ext>
                </a:extLst>
              </p:cNvPr>
              <p:cNvSpPr/>
              <p:nvPr/>
            </p:nvSpPr>
            <p:spPr>
              <a:xfrm>
                <a:off x="1404407" y="1846485"/>
                <a:ext cx="1081626" cy="225658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latin typeface="넥슨Lv1고딕 Light" panose="00000300000000000000" pitchFamily="2" charset="-127"/>
                </a:endParaRPr>
              </a:p>
            </p:txBody>
          </p:sp>
        </p:grpSp>
      </p:grpSp>
      <p:sp>
        <p:nvSpPr>
          <p:cNvPr id="123" name="사각형: 둥근 대각선 방향 모서리 122">
            <a:extLst>
              <a:ext uri="{FF2B5EF4-FFF2-40B4-BE49-F238E27FC236}">
                <a16:creationId xmlns:a16="http://schemas.microsoft.com/office/drawing/2014/main" id="{D5EC36FF-ADD9-495F-8FAF-F4A8BA3B44D7}"/>
              </a:ext>
            </a:extLst>
          </p:cNvPr>
          <p:cNvSpPr/>
          <p:nvPr/>
        </p:nvSpPr>
        <p:spPr>
          <a:xfrm>
            <a:off x="557399" y="5251080"/>
            <a:ext cx="336178" cy="336178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넥슨Lv1고딕 Light" panose="00000300000000000000" pitchFamily="2" charset="-127"/>
            </a:endParaRPr>
          </a:p>
        </p:txBody>
      </p:sp>
      <p:sp>
        <p:nvSpPr>
          <p:cNvPr id="124" name="직사각형 123">
            <a:extLst>
              <a:ext uri="{FF2B5EF4-FFF2-40B4-BE49-F238E27FC236}">
                <a16:creationId xmlns:a16="http://schemas.microsoft.com/office/drawing/2014/main" id="{00C31619-8178-43D8-A761-063B3E7B93C5}"/>
              </a:ext>
            </a:extLst>
          </p:cNvPr>
          <p:cNvSpPr/>
          <p:nvPr/>
        </p:nvSpPr>
        <p:spPr>
          <a:xfrm>
            <a:off x="545951" y="5297179"/>
            <a:ext cx="359073" cy="26161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30" normalizeH="0" baseline="0" noProof="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G마켓 산스 TTF Bold"/>
                <a:ea typeface="넥슨Lv1고딕" panose="00000500000000000000" pitchFamily="2" charset="-127"/>
                <a:cs typeface="+mn-cs"/>
              </a:rPr>
              <a:t>01</a:t>
            </a:r>
            <a:endParaRPr kumimoji="0" lang="ko-KR" altLang="en-US" sz="1100" b="0" i="0" u="none" strike="noStrike" kern="1200" cap="none" spc="30" normalizeH="0" baseline="0" noProof="0">
              <a:ln w="3175">
                <a:solidFill>
                  <a:schemeClr val="bg1">
                    <a:alpha val="10000"/>
                  </a:schemeClr>
                </a:solidFill>
              </a:ln>
              <a:solidFill>
                <a:schemeClr val="bg1"/>
              </a:solidFill>
              <a:effectLst/>
              <a:uLnTx/>
              <a:uFillTx/>
              <a:latin typeface="G마켓 산스 TTF Bold"/>
              <a:ea typeface="넥슨Lv1고딕" panose="00000500000000000000" pitchFamily="2" charset="-127"/>
              <a:cs typeface="+mn-cs"/>
            </a:endParaRPr>
          </a:p>
        </p:txBody>
      </p:sp>
      <p:sp>
        <p:nvSpPr>
          <p:cNvPr id="125" name="직사각형 124">
            <a:extLst>
              <a:ext uri="{FF2B5EF4-FFF2-40B4-BE49-F238E27FC236}">
                <a16:creationId xmlns:a16="http://schemas.microsoft.com/office/drawing/2014/main" id="{EF2DDEDD-AA4C-45C9-9AD5-0CB68B3301A4}"/>
              </a:ext>
            </a:extLst>
          </p:cNvPr>
          <p:cNvSpPr/>
          <p:nvPr/>
        </p:nvSpPr>
        <p:spPr>
          <a:xfrm>
            <a:off x="904989" y="5204913"/>
            <a:ext cx="1606530" cy="276999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R="0" lvl="0" indent="0" defTabSz="45720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spc="4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내용을 입력해주세요</a:t>
            </a:r>
          </a:p>
        </p:txBody>
      </p:sp>
      <p:grpSp>
        <p:nvGrpSpPr>
          <p:cNvPr id="126" name="그룹 125">
            <a:extLst>
              <a:ext uri="{FF2B5EF4-FFF2-40B4-BE49-F238E27FC236}">
                <a16:creationId xmlns:a16="http://schemas.microsoft.com/office/drawing/2014/main" id="{B2FD35D9-FF97-47C8-B383-74643A5D749C}"/>
              </a:ext>
            </a:extLst>
          </p:cNvPr>
          <p:cNvGrpSpPr/>
          <p:nvPr/>
        </p:nvGrpSpPr>
        <p:grpSpPr>
          <a:xfrm>
            <a:off x="8184780" y="2562647"/>
            <a:ext cx="990065" cy="83455"/>
            <a:chOff x="3200935" y="5036344"/>
            <a:chExt cx="990065" cy="83455"/>
          </a:xfrm>
        </p:grpSpPr>
        <p:cxnSp>
          <p:nvCxnSpPr>
            <p:cNvPr id="127" name="직선 연결선 126">
              <a:extLst>
                <a:ext uri="{FF2B5EF4-FFF2-40B4-BE49-F238E27FC236}">
                  <a16:creationId xmlns:a16="http://schemas.microsoft.com/office/drawing/2014/main" id="{69D294BA-9A95-47D5-87BD-3100257CD6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0935" y="5119799"/>
              <a:ext cx="990065" cy="0"/>
            </a:xfrm>
            <a:prstGeom prst="line">
              <a:avLst/>
            </a:prstGeom>
            <a:ln w="9525" cap="rnd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직선 연결선 127">
              <a:extLst>
                <a:ext uri="{FF2B5EF4-FFF2-40B4-BE49-F238E27FC236}">
                  <a16:creationId xmlns:a16="http://schemas.microsoft.com/office/drawing/2014/main" id="{C7F6A8F9-0AC3-430B-9B70-1057B2CB6570}"/>
                </a:ext>
              </a:extLst>
            </p:cNvPr>
            <p:cNvCxnSpPr/>
            <p:nvPr/>
          </p:nvCxnSpPr>
          <p:spPr>
            <a:xfrm flipH="1" flipV="1">
              <a:off x="4093369" y="5036344"/>
              <a:ext cx="97527" cy="82187"/>
            </a:xfrm>
            <a:prstGeom prst="line">
              <a:avLst/>
            </a:prstGeom>
            <a:ln w="9525" cap="rnd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그룹 128">
            <a:extLst>
              <a:ext uri="{FF2B5EF4-FFF2-40B4-BE49-F238E27FC236}">
                <a16:creationId xmlns:a16="http://schemas.microsoft.com/office/drawing/2014/main" id="{40BAC4B7-B3BD-4EFE-A664-0CE398F7F844}"/>
              </a:ext>
            </a:extLst>
          </p:cNvPr>
          <p:cNvGrpSpPr/>
          <p:nvPr/>
        </p:nvGrpSpPr>
        <p:grpSpPr>
          <a:xfrm>
            <a:off x="8184780" y="2745527"/>
            <a:ext cx="990065" cy="83455"/>
            <a:chOff x="3200935" y="5036344"/>
            <a:chExt cx="990065" cy="83455"/>
          </a:xfrm>
        </p:grpSpPr>
        <p:cxnSp>
          <p:nvCxnSpPr>
            <p:cNvPr id="130" name="직선 연결선 129">
              <a:extLst>
                <a:ext uri="{FF2B5EF4-FFF2-40B4-BE49-F238E27FC236}">
                  <a16:creationId xmlns:a16="http://schemas.microsoft.com/office/drawing/2014/main" id="{E784B440-5017-4C0C-B23A-42FCD9FBDD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0935" y="5119799"/>
              <a:ext cx="990065" cy="0"/>
            </a:xfrm>
            <a:prstGeom prst="line">
              <a:avLst/>
            </a:prstGeom>
            <a:ln w="9525" cap="rnd">
              <a:solidFill>
                <a:schemeClr val="accent3">
                  <a:alpha val="72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직선 연결선 130">
              <a:extLst>
                <a:ext uri="{FF2B5EF4-FFF2-40B4-BE49-F238E27FC236}">
                  <a16:creationId xmlns:a16="http://schemas.microsoft.com/office/drawing/2014/main" id="{949D696C-A54D-4B2F-A245-03EE09A22ED7}"/>
                </a:ext>
              </a:extLst>
            </p:cNvPr>
            <p:cNvCxnSpPr/>
            <p:nvPr/>
          </p:nvCxnSpPr>
          <p:spPr>
            <a:xfrm flipH="1" flipV="1">
              <a:off x="4093369" y="5036344"/>
              <a:ext cx="97527" cy="82187"/>
            </a:xfrm>
            <a:prstGeom prst="line">
              <a:avLst/>
            </a:prstGeom>
            <a:ln w="9525" cap="rnd">
              <a:solidFill>
                <a:schemeClr val="accent3">
                  <a:alpha val="72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4334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68B65CD-DF07-48CC-B90F-604CA45697A8}"/>
              </a:ext>
            </a:extLst>
          </p:cNvPr>
          <p:cNvSpPr txBox="1"/>
          <p:nvPr/>
        </p:nvSpPr>
        <p:spPr>
          <a:xfrm>
            <a:off x="2744993" y="3081986"/>
            <a:ext cx="6666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accent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THANK YOU</a:t>
            </a:r>
            <a:endParaRPr lang="ko-KR" altLang="en-US" sz="5400" dirty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accent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5B759798-4AB2-4F0E-A75C-4F9618609532}"/>
              </a:ext>
            </a:extLst>
          </p:cNvPr>
          <p:cNvGrpSpPr/>
          <p:nvPr/>
        </p:nvGrpSpPr>
        <p:grpSpPr>
          <a:xfrm>
            <a:off x="3612884" y="2602186"/>
            <a:ext cx="4966232" cy="220146"/>
            <a:chOff x="1004267" y="2056085"/>
            <a:chExt cx="4623889" cy="433693"/>
          </a:xfrm>
        </p:grpSpPr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28EA6A6F-BE61-46F7-8AF0-7691ED7CB632}"/>
                </a:ext>
              </a:extLst>
            </p:cNvPr>
            <p:cNvSpPr/>
            <p:nvPr/>
          </p:nvSpPr>
          <p:spPr>
            <a:xfrm>
              <a:off x="1072557" y="2102261"/>
              <a:ext cx="4555599" cy="387517"/>
            </a:xfrm>
            <a:prstGeom prst="rect">
              <a:avLst/>
            </a:prstGeom>
            <a:gradFill>
              <a:gsLst>
                <a:gs pos="0">
                  <a:srgbClr val="93945B">
                    <a:alpha val="25000"/>
                  </a:srgbClr>
                </a:gs>
                <a:gs pos="41000">
                  <a:srgbClr val="5F7E8F">
                    <a:alpha val="25000"/>
                  </a:srgbClr>
                </a:gs>
                <a:gs pos="71000">
                  <a:srgbClr val="566C97">
                    <a:alpha val="25000"/>
                  </a:srgbClr>
                </a:gs>
                <a:gs pos="100000">
                  <a:srgbClr val="443D67">
                    <a:alpha val="25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넥슨Lv1고딕 Light" panose="00000300000000000000" pitchFamily="2" charset="-127"/>
                <a:ea typeface="넥슨Lv1고딕 Light" panose="00000300000000000000" pitchFamily="2" charset="-127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AFE270D-EFDF-49CA-9055-3C7A20FA4580}"/>
                </a:ext>
              </a:extLst>
            </p:cNvPr>
            <p:cNvSpPr/>
            <p:nvPr/>
          </p:nvSpPr>
          <p:spPr>
            <a:xfrm>
              <a:off x="1004267" y="2056085"/>
              <a:ext cx="4555599" cy="387517"/>
            </a:xfrm>
            <a:prstGeom prst="rect">
              <a:avLst/>
            </a:prstGeom>
            <a:gradFill>
              <a:gsLst>
                <a:gs pos="0">
                  <a:srgbClr val="93945B"/>
                </a:gs>
                <a:gs pos="41000">
                  <a:srgbClr val="5F7E8F"/>
                </a:gs>
                <a:gs pos="71000">
                  <a:srgbClr val="566C97"/>
                </a:gs>
                <a:gs pos="100000">
                  <a:srgbClr val="443D6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넥슨Lv1고딕 Light" panose="00000300000000000000" pitchFamily="2" charset="-127"/>
                <a:ea typeface="넥슨Lv1고딕 Light" panose="00000300000000000000" pitchFamily="2" charset="-127"/>
              </a:endParaRPr>
            </a:p>
          </p:txBody>
        </p:sp>
      </p:grpSp>
      <p:pic>
        <p:nvPicPr>
          <p:cNvPr id="23" name="그래픽 22">
            <a:extLst>
              <a:ext uri="{FF2B5EF4-FFF2-40B4-BE49-F238E27FC236}">
                <a16:creationId xmlns:a16="http://schemas.microsoft.com/office/drawing/2014/main" id="{D5EF6D5A-7EE7-4937-9A71-873ADB480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144216" y="6276880"/>
            <a:ext cx="1903568" cy="30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49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F507D562-E5EE-479C-B58E-F13D38310E72}"/>
              </a:ext>
            </a:extLst>
          </p:cNvPr>
          <p:cNvGrpSpPr/>
          <p:nvPr/>
        </p:nvGrpSpPr>
        <p:grpSpPr>
          <a:xfrm>
            <a:off x="4066456" y="2782669"/>
            <a:ext cx="2728597" cy="646331"/>
            <a:chOff x="3389128" y="2782669"/>
            <a:chExt cx="2728597" cy="64633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BA4C593-2D6F-4697-ADFE-D51777D0E3E9}"/>
                </a:ext>
              </a:extLst>
            </p:cNvPr>
            <p:cNvSpPr txBox="1"/>
            <p:nvPr/>
          </p:nvSpPr>
          <p:spPr>
            <a:xfrm>
              <a:off x="4323644" y="2782669"/>
              <a:ext cx="1794081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buClr>
                  <a:prstClr val="white">
                    <a:lumMod val="50000"/>
                  </a:prstClr>
                </a:buClr>
                <a:defRPr/>
              </a:pPr>
              <a:r>
                <a:rPr lang="ko-KR" altLang="en-US" sz="3600" spc="-15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accent1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기업 소개</a:t>
              </a:r>
              <a:endParaRPr lang="ko-KR" altLang="en-US" sz="3600" spc="-150" dirty="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accent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79D19257-47E9-4248-8C06-FC7622188B09}"/>
                </a:ext>
              </a:extLst>
            </p:cNvPr>
            <p:cNvGrpSpPr/>
            <p:nvPr/>
          </p:nvGrpSpPr>
          <p:grpSpPr>
            <a:xfrm>
              <a:off x="3389128" y="2793425"/>
              <a:ext cx="667488" cy="624820"/>
              <a:chOff x="1004263" y="2056084"/>
              <a:chExt cx="4852607" cy="409882"/>
            </a:xfrm>
          </p:grpSpPr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ABC43660-EA66-4D0D-954F-916467A368B3}"/>
                  </a:ext>
                </a:extLst>
              </p:cNvPr>
              <p:cNvSpPr/>
              <p:nvPr/>
            </p:nvSpPr>
            <p:spPr>
              <a:xfrm>
                <a:off x="1301270" y="2078449"/>
                <a:ext cx="4555600" cy="38751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DEDDAFA0-DFCA-4E20-BB34-72E0EC7AE14F}"/>
                  </a:ext>
                </a:extLst>
              </p:cNvPr>
              <p:cNvSpPr/>
              <p:nvPr/>
            </p:nvSpPr>
            <p:spPr>
              <a:xfrm>
                <a:off x="1004263" y="2056084"/>
                <a:ext cx="4555594" cy="387517"/>
              </a:xfrm>
              <a:prstGeom prst="rect">
                <a:avLst/>
              </a:prstGeom>
              <a:solidFill>
                <a:srgbClr val="0910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0" rtlCol="0" anchor="ctr">
                <a:noAutofit/>
              </a:bodyPr>
              <a:lstStyle/>
              <a:p>
                <a:pPr algn="ctr"/>
                <a:r>
                  <a:rPr lang="en-US" altLang="ko-KR" sz="2800" dirty="0">
                    <a:ln w="3175">
                      <a:solidFill>
                        <a:schemeClr val="bg1">
                          <a:alpha val="10000"/>
                        </a:schemeClr>
                      </a:solidFill>
                    </a:ln>
                    <a:solidFill>
                      <a:prstClr val="white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01</a:t>
                </a:r>
                <a:endParaRPr lang="ko-KR" altLang="en-US" sz="2800" dirty="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prstClr val="white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F7192D26-BE30-4961-89B7-FDCF8C1EA30A}"/>
              </a:ext>
            </a:extLst>
          </p:cNvPr>
          <p:cNvGrpSpPr/>
          <p:nvPr/>
        </p:nvGrpSpPr>
        <p:grpSpPr>
          <a:xfrm>
            <a:off x="5129048" y="3779696"/>
            <a:ext cx="1405915" cy="338554"/>
            <a:chOff x="4105058" y="3779696"/>
            <a:chExt cx="1405915" cy="33855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FB8DB7-8A15-4F46-82D7-EEC4CBC4FD28}"/>
                </a:ext>
              </a:extLst>
            </p:cNvPr>
            <p:cNvSpPr txBox="1"/>
            <p:nvPr/>
          </p:nvSpPr>
          <p:spPr>
            <a:xfrm>
              <a:off x="4569690" y="3779696"/>
              <a:ext cx="941283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buClr>
                  <a:prstClr val="white">
                    <a:lumMod val="50000"/>
                  </a:prstClr>
                </a:buClr>
                <a:defRPr/>
              </a:pPr>
              <a:r>
                <a:rPr lang="ko-KR" altLang="en-US" sz="160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기업 개요</a:t>
              </a:r>
              <a:endParaRPr lang="ko-KR" altLang="en-US" sz="1600" dirty="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795F3E78-4BCE-4C79-80B2-111DB50C77B4}"/>
                </a:ext>
              </a:extLst>
            </p:cNvPr>
            <p:cNvGrpSpPr/>
            <p:nvPr/>
          </p:nvGrpSpPr>
          <p:grpSpPr>
            <a:xfrm>
              <a:off x="4105058" y="3788907"/>
              <a:ext cx="327595" cy="313942"/>
              <a:chOff x="3960679" y="3856790"/>
              <a:chExt cx="327595" cy="313942"/>
            </a:xfrm>
          </p:grpSpPr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id="{B237FE77-450B-41EF-A8A1-B5FBA10F6388}"/>
                  </a:ext>
                </a:extLst>
              </p:cNvPr>
              <p:cNvSpPr/>
              <p:nvPr/>
            </p:nvSpPr>
            <p:spPr>
              <a:xfrm>
                <a:off x="3960679" y="3856790"/>
                <a:ext cx="327595" cy="30882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BAEBDB3-7644-4239-AB88-453F6E5E169F}"/>
                  </a:ext>
                </a:extLst>
              </p:cNvPr>
              <p:cNvSpPr txBox="1"/>
              <p:nvPr/>
            </p:nvSpPr>
            <p:spPr>
              <a:xfrm>
                <a:off x="3975236" y="3862955"/>
                <a:ext cx="298480" cy="3077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en-US" altLang="ko-KR" sz="1400" dirty="0">
                    <a:ln w="3175">
                      <a:solidFill>
                        <a:srgbClr val="0068BC">
                          <a:alpha val="10000"/>
                        </a:srgbClr>
                      </a:solidFill>
                    </a:ln>
                    <a:solidFill>
                      <a:srgbClr val="09102A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1</a:t>
                </a:r>
                <a:endParaRPr lang="ko-KR" altLang="en-US" sz="1400" dirty="0">
                  <a:ln w="3175">
                    <a:solidFill>
                      <a:srgbClr val="0068BC">
                        <a:alpha val="10000"/>
                      </a:srgbClr>
                    </a:solidFill>
                  </a:ln>
                  <a:solidFill>
                    <a:srgbClr val="09102A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22CC93E4-E2E0-438C-A984-083CA2DFC30B}"/>
              </a:ext>
            </a:extLst>
          </p:cNvPr>
          <p:cNvGrpSpPr/>
          <p:nvPr/>
        </p:nvGrpSpPr>
        <p:grpSpPr>
          <a:xfrm>
            <a:off x="5129048" y="4216786"/>
            <a:ext cx="2338863" cy="338554"/>
            <a:chOff x="4105058" y="4191863"/>
            <a:chExt cx="2338863" cy="33855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DE2385D-8CF7-4E2F-B61D-44300C548933}"/>
                </a:ext>
              </a:extLst>
            </p:cNvPr>
            <p:cNvSpPr txBox="1"/>
            <p:nvPr/>
          </p:nvSpPr>
          <p:spPr>
            <a:xfrm>
              <a:off x="4569690" y="4191863"/>
              <a:ext cx="1874231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buClr>
                  <a:prstClr val="white">
                    <a:lumMod val="50000"/>
                  </a:prstClr>
                </a:buClr>
                <a:defRPr/>
              </a:pPr>
              <a:r>
                <a:rPr lang="ko-KR" altLang="en-US" sz="160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글로벌 네트워크 현황</a:t>
              </a:r>
              <a:endParaRPr lang="ko-KR" altLang="en-US" sz="1600" dirty="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AF1FF502-FC78-4FDD-AECC-1D933C76AB65}"/>
                </a:ext>
              </a:extLst>
            </p:cNvPr>
            <p:cNvGrpSpPr/>
            <p:nvPr/>
          </p:nvGrpSpPr>
          <p:grpSpPr>
            <a:xfrm>
              <a:off x="4105058" y="4201074"/>
              <a:ext cx="327595" cy="313945"/>
              <a:chOff x="3960679" y="4268957"/>
              <a:chExt cx="327595" cy="313945"/>
            </a:xfrm>
          </p:grpSpPr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525CE6B9-A6D9-41C7-8DE9-85C36E5A00BF}"/>
                  </a:ext>
                </a:extLst>
              </p:cNvPr>
              <p:cNvSpPr/>
              <p:nvPr/>
            </p:nvSpPr>
            <p:spPr>
              <a:xfrm>
                <a:off x="3960679" y="4268957"/>
                <a:ext cx="327595" cy="30882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0339FF-29D1-4DDC-B79C-DEF4B1251D96}"/>
                  </a:ext>
                </a:extLst>
              </p:cNvPr>
              <p:cNvSpPr txBox="1"/>
              <p:nvPr/>
            </p:nvSpPr>
            <p:spPr>
              <a:xfrm>
                <a:off x="3975236" y="4275125"/>
                <a:ext cx="298480" cy="3077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en-US" altLang="ko-KR" sz="1400" dirty="0">
                    <a:ln w="3175">
                      <a:solidFill>
                        <a:srgbClr val="0068BC">
                          <a:alpha val="10000"/>
                        </a:srgbClr>
                      </a:solidFill>
                    </a:ln>
                    <a:solidFill>
                      <a:srgbClr val="09102A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2</a:t>
                </a:r>
                <a:endParaRPr lang="ko-KR" altLang="en-US" sz="1400" dirty="0">
                  <a:ln w="3175">
                    <a:solidFill>
                      <a:srgbClr val="0068BC">
                        <a:alpha val="10000"/>
                      </a:srgbClr>
                    </a:solidFill>
                  </a:ln>
                  <a:solidFill>
                    <a:srgbClr val="09102A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9D56F9CC-E665-4790-8F49-916BF9F4EC1C}"/>
              </a:ext>
            </a:extLst>
          </p:cNvPr>
          <p:cNvGrpSpPr/>
          <p:nvPr/>
        </p:nvGrpSpPr>
        <p:grpSpPr>
          <a:xfrm>
            <a:off x="5129048" y="4653876"/>
            <a:ext cx="2249095" cy="338554"/>
            <a:chOff x="4105058" y="4191863"/>
            <a:chExt cx="2249095" cy="33855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CEF6454-F161-4C82-91F0-0496547BEAC1}"/>
                </a:ext>
              </a:extLst>
            </p:cNvPr>
            <p:cNvSpPr txBox="1"/>
            <p:nvPr/>
          </p:nvSpPr>
          <p:spPr>
            <a:xfrm>
              <a:off x="4569690" y="4191863"/>
              <a:ext cx="1784463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buClr>
                  <a:prstClr val="white">
                    <a:lumMod val="50000"/>
                  </a:prstClr>
                </a:buClr>
                <a:defRPr/>
              </a:pPr>
              <a:r>
                <a:rPr lang="ko-KR" altLang="en-US" sz="160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재무 현황</a:t>
              </a:r>
              <a:r>
                <a:rPr lang="en-US" altLang="ko-KR" sz="160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(</a:t>
              </a:r>
              <a:r>
                <a:rPr lang="ko-KR" altLang="en-US" sz="160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최근 </a:t>
              </a:r>
              <a:r>
                <a:rPr lang="en-US" altLang="ko-KR" sz="160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3</a:t>
              </a:r>
              <a:r>
                <a:rPr lang="ko-KR" altLang="en-US" sz="160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년</a:t>
              </a:r>
              <a:r>
                <a:rPr lang="en-US" altLang="ko-KR" sz="160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)</a:t>
              </a:r>
              <a:endParaRPr lang="ko-KR" altLang="en-US" sz="1600" dirty="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725542BE-383B-4144-85BF-D1055F71DBA7}"/>
                </a:ext>
              </a:extLst>
            </p:cNvPr>
            <p:cNvGrpSpPr/>
            <p:nvPr/>
          </p:nvGrpSpPr>
          <p:grpSpPr>
            <a:xfrm>
              <a:off x="4105058" y="4201074"/>
              <a:ext cx="327595" cy="313945"/>
              <a:chOff x="3960679" y="4268957"/>
              <a:chExt cx="327595" cy="313945"/>
            </a:xfrm>
          </p:grpSpPr>
          <p:sp>
            <p:nvSpPr>
              <p:cNvPr id="33" name="직사각형 32">
                <a:extLst>
                  <a:ext uri="{FF2B5EF4-FFF2-40B4-BE49-F238E27FC236}">
                    <a16:creationId xmlns:a16="http://schemas.microsoft.com/office/drawing/2014/main" id="{9D2E5BEA-8E79-4AC7-8351-C922D79B88C5}"/>
                  </a:ext>
                </a:extLst>
              </p:cNvPr>
              <p:cNvSpPr/>
              <p:nvPr/>
            </p:nvSpPr>
            <p:spPr>
              <a:xfrm>
                <a:off x="3960679" y="4268957"/>
                <a:ext cx="327595" cy="30882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28F317A-ECDE-4156-8E10-5D47052C1476}"/>
                  </a:ext>
                </a:extLst>
              </p:cNvPr>
              <p:cNvSpPr txBox="1"/>
              <p:nvPr/>
            </p:nvSpPr>
            <p:spPr>
              <a:xfrm>
                <a:off x="3975236" y="4275125"/>
                <a:ext cx="298480" cy="3077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en-US" altLang="ko-KR" sz="1400" dirty="0">
                    <a:ln w="3175">
                      <a:solidFill>
                        <a:srgbClr val="0068BC">
                          <a:alpha val="10000"/>
                        </a:srgbClr>
                      </a:solidFill>
                    </a:ln>
                    <a:solidFill>
                      <a:srgbClr val="09102A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3</a:t>
                </a:r>
                <a:endParaRPr lang="ko-KR" altLang="en-US" sz="1400" dirty="0">
                  <a:ln w="3175">
                    <a:solidFill>
                      <a:srgbClr val="0068BC">
                        <a:alpha val="10000"/>
                      </a:srgbClr>
                    </a:solidFill>
                  </a:ln>
                  <a:solidFill>
                    <a:srgbClr val="09102A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</p:grpSp>
      <p:pic>
        <p:nvPicPr>
          <p:cNvPr id="37" name="그래픽 36">
            <a:extLst>
              <a:ext uri="{FF2B5EF4-FFF2-40B4-BE49-F238E27FC236}">
                <a16:creationId xmlns:a16="http://schemas.microsoft.com/office/drawing/2014/main" id="{406A7BEA-41A6-49F9-B308-CDC36D749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856289" y="6276880"/>
            <a:ext cx="1903568" cy="30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04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7EABD516-4718-4501-8830-605C96FC591D}"/>
              </a:ext>
            </a:extLst>
          </p:cNvPr>
          <p:cNvSpPr/>
          <p:nvPr/>
        </p:nvSpPr>
        <p:spPr>
          <a:xfrm>
            <a:off x="472107" y="599493"/>
            <a:ext cx="1611339" cy="446276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1. </a:t>
            </a:r>
            <a:r>
              <a:rPr kumimoji="0" lang="ko-KR" altLang="en-US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기업 개요</a:t>
            </a:r>
            <a:endParaRPr kumimoji="0" lang="en-US" altLang="ko-KR" sz="2300" b="1" i="0" u="none" strike="noStrike" kern="1200" cap="none" spc="0" normalizeH="0" baseline="0" noProof="0" dirty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10634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7EABD516-4718-4501-8830-605C96FC591D}"/>
              </a:ext>
            </a:extLst>
          </p:cNvPr>
          <p:cNvSpPr/>
          <p:nvPr/>
        </p:nvSpPr>
        <p:spPr>
          <a:xfrm>
            <a:off x="472107" y="599493"/>
            <a:ext cx="2951449" cy="446276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2. </a:t>
            </a:r>
            <a:r>
              <a:rPr kumimoji="0" lang="ko-KR" altLang="en-US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글로벌 네트워크 현황</a:t>
            </a:r>
            <a:endParaRPr kumimoji="0" lang="en-US" altLang="ko-KR" sz="2300" b="1" i="0" u="none" strike="noStrike" kern="1200" cap="none" spc="0" normalizeH="0" baseline="0" noProof="0" dirty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86847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7EABD516-4718-4501-8830-605C96FC591D}"/>
              </a:ext>
            </a:extLst>
          </p:cNvPr>
          <p:cNvSpPr/>
          <p:nvPr/>
        </p:nvSpPr>
        <p:spPr>
          <a:xfrm>
            <a:off x="472107" y="599493"/>
            <a:ext cx="2823209" cy="446276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300" b="1" dirty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3</a:t>
            </a:r>
            <a:r>
              <a:rPr kumimoji="0" lang="en-US" altLang="ko-KR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 </a:t>
            </a:r>
            <a:r>
              <a:rPr kumimoji="0" lang="ko-KR" altLang="en-US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재무 현황</a:t>
            </a:r>
            <a:r>
              <a:rPr kumimoji="0" lang="en-US" altLang="ko-KR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</a:t>
            </a:r>
            <a:r>
              <a:rPr kumimoji="0" lang="ko-KR" altLang="en-US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최근 </a:t>
            </a:r>
            <a:r>
              <a:rPr kumimoji="0" lang="en-US" altLang="ko-KR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3</a:t>
            </a:r>
            <a:r>
              <a:rPr kumimoji="0" lang="ko-KR" altLang="en-US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년</a:t>
            </a:r>
            <a:r>
              <a:rPr kumimoji="0" lang="en-US" altLang="ko-KR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</a:t>
            </a:r>
            <a:endParaRPr kumimoji="0" lang="en-US" altLang="ko-KR" sz="2300" b="1" i="0" u="none" strike="noStrike" kern="1200" cap="none" spc="0" normalizeH="0" baseline="0" noProof="0" dirty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92204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F507D562-E5EE-479C-B58E-F13D38310E72}"/>
              </a:ext>
            </a:extLst>
          </p:cNvPr>
          <p:cNvGrpSpPr/>
          <p:nvPr/>
        </p:nvGrpSpPr>
        <p:grpSpPr>
          <a:xfrm>
            <a:off x="4066456" y="2782669"/>
            <a:ext cx="2728597" cy="646331"/>
            <a:chOff x="3389128" y="2782669"/>
            <a:chExt cx="2728597" cy="64633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BA4C593-2D6F-4697-ADFE-D51777D0E3E9}"/>
                </a:ext>
              </a:extLst>
            </p:cNvPr>
            <p:cNvSpPr txBox="1"/>
            <p:nvPr/>
          </p:nvSpPr>
          <p:spPr>
            <a:xfrm>
              <a:off x="4323644" y="2782669"/>
              <a:ext cx="1794081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buClr>
                  <a:prstClr val="white">
                    <a:lumMod val="50000"/>
                  </a:prstClr>
                </a:buClr>
                <a:defRPr/>
              </a:pPr>
              <a:r>
                <a:rPr lang="ko-KR" altLang="en-US" sz="3600" spc="-15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accent1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사업 제안</a:t>
              </a:r>
              <a:endParaRPr lang="ko-KR" altLang="en-US" sz="3600" spc="-150" dirty="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accent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79D19257-47E9-4248-8C06-FC7622188B09}"/>
                </a:ext>
              </a:extLst>
            </p:cNvPr>
            <p:cNvGrpSpPr/>
            <p:nvPr/>
          </p:nvGrpSpPr>
          <p:grpSpPr>
            <a:xfrm>
              <a:off x="3389128" y="2793425"/>
              <a:ext cx="667488" cy="624820"/>
              <a:chOff x="1004263" y="2056084"/>
              <a:chExt cx="4852607" cy="409882"/>
            </a:xfrm>
          </p:grpSpPr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ABC43660-EA66-4D0D-954F-916467A368B3}"/>
                  </a:ext>
                </a:extLst>
              </p:cNvPr>
              <p:cNvSpPr/>
              <p:nvPr/>
            </p:nvSpPr>
            <p:spPr>
              <a:xfrm>
                <a:off x="1301270" y="2078449"/>
                <a:ext cx="4555600" cy="38751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DEDDAFA0-DFCA-4E20-BB34-72E0EC7AE14F}"/>
                  </a:ext>
                </a:extLst>
              </p:cNvPr>
              <p:cNvSpPr/>
              <p:nvPr/>
            </p:nvSpPr>
            <p:spPr>
              <a:xfrm>
                <a:off x="1004263" y="2056084"/>
                <a:ext cx="4555594" cy="387517"/>
              </a:xfrm>
              <a:prstGeom prst="rect">
                <a:avLst/>
              </a:prstGeom>
              <a:solidFill>
                <a:srgbClr val="0910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0" rtlCol="0" anchor="ctr">
                <a:noAutofit/>
              </a:bodyPr>
              <a:lstStyle/>
              <a:p>
                <a:pPr algn="ctr"/>
                <a:r>
                  <a:rPr lang="en-US" altLang="ko-KR" sz="2800" dirty="0" smtClean="0">
                    <a:ln w="3175">
                      <a:solidFill>
                        <a:schemeClr val="bg1">
                          <a:alpha val="10000"/>
                        </a:schemeClr>
                      </a:solidFill>
                    </a:ln>
                    <a:solidFill>
                      <a:prstClr val="white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02</a:t>
                </a:r>
                <a:endParaRPr lang="ko-KR" altLang="en-US" sz="2800" dirty="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prstClr val="white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F7192D26-BE30-4961-89B7-FDCF8C1EA30A}"/>
              </a:ext>
            </a:extLst>
          </p:cNvPr>
          <p:cNvGrpSpPr/>
          <p:nvPr/>
        </p:nvGrpSpPr>
        <p:grpSpPr>
          <a:xfrm>
            <a:off x="5129048" y="3779696"/>
            <a:ext cx="2451073" cy="338554"/>
            <a:chOff x="4105058" y="3779696"/>
            <a:chExt cx="2451073" cy="33855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FB8DB7-8A15-4F46-82D7-EEC4CBC4FD28}"/>
                </a:ext>
              </a:extLst>
            </p:cNvPr>
            <p:cNvSpPr txBox="1"/>
            <p:nvPr/>
          </p:nvSpPr>
          <p:spPr>
            <a:xfrm>
              <a:off x="4569690" y="3779696"/>
              <a:ext cx="1986441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buClr>
                  <a:prstClr val="white">
                    <a:lumMod val="50000"/>
                  </a:prstClr>
                </a:buClr>
                <a:defRPr/>
              </a:pPr>
              <a:r>
                <a:rPr lang="ko-KR" altLang="en-US" sz="160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사업 모델 및 운영 컨셉</a:t>
              </a:r>
              <a:endParaRPr lang="ko-KR" altLang="en-US" sz="1600" dirty="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795F3E78-4BCE-4C79-80B2-111DB50C77B4}"/>
                </a:ext>
              </a:extLst>
            </p:cNvPr>
            <p:cNvGrpSpPr/>
            <p:nvPr/>
          </p:nvGrpSpPr>
          <p:grpSpPr>
            <a:xfrm>
              <a:off x="4105058" y="3788907"/>
              <a:ext cx="327595" cy="313942"/>
              <a:chOff x="3960679" y="3856790"/>
              <a:chExt cx="327595" cy="313942"/>
            </a:xfrm>
          </p:grpSpPr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id="{B237FE77-450B-41EF-A8A1-B5FBA10F6388}"/>
                  </a:ext>
                </a:extLst>
              </p:cNvPr>
              <p:cNvSpPr/>
              <p:nvPr/>
            </p:nvSpPr>
            <p:spPr>
              <a:xfrm>
                <a:off x="3960679" y="3856790"/>
                <a:ext cx="327595" cy="30882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BAEBDB3-7644-4239-AB88-453F6E5E169F}"/>
                  </a:ext>
                </a:extLst>
              </p:cNvPr>
              <p:cNvSpPr txBox="1"/>
              <p:nvPr/>
            </p:nvSpPr>
            <p:spPr>
              <a:xfrm>
                <a:off x="3975236" y="3862955"/>
                <a:ext cx="298480" cy="3077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en-US" altLang="ko-KR" sz="1400" dirty="0">
                    <a:ln w="3175">
                      <a:solidFill>
                        <a:srgbClr val="0068BC">
                          <a:alpha val="10000"/>
                        </a:srgbClr>
                      </a:solidFill>
                    </a:ln>
                    <a:solidFill>
                      <a:srgbClr val="09102A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1</a:t>
                </a:r>
                <a:endParaRPr lang="ko-KR" altLang="en-US" sz="1400" dirty="0">
                  <a:ln w="3175">
                    <a:solidFill>
                      <a:srgbClr val="0068BC">
                        <a:alpha val="10000"/>
                      </a:srgbClr>
                    </a:solidFill>
                  </a:ln>
                  <a:solidFill>
                    <a:srgbClr val="09102A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22CC93E4-E2E0-438C-A984-083CA2DFC30B}"/>
              </a:ext>
            </a:extLst>
          </p:cNvPr>
          <p:cNvGrpSpPr/>
          <p:nvPr/>
        </p:nvGrpSpPr>
        <p:grpSpPr>
          <a:xfrm>
            <a:off x="5129048" y="4216786"/>
            <a:ext cx="1819490" cy="338554"/>
            <a:chOff x="4105058" y="4191863"/>
            <a:chExt cx="1819490" cy="33855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DE2385D-8CF7-4E2F-B61D-44300C548933}"/>
                </a:ext>
              </a:extLst>
            </p:cNvPr>
            <p:cNvSpPr txBox="1"/>
            <p:nvPr/>
          </p:nvSpPr>
          <p:spPr>
            <a:xfrm>
              <a:off x="4569690" y="4191863"/>
              <a:ext cx="1354858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buClr>
                  <a:prstClr val="white">
                    <a:lumMod val="50000"/>
                  </a:prstClr>
                </a:buClr>
                <a:defRPr/>
              </a:pPr>
              <a:r>
                <a:rPr lang="ko-KR" altLang="en-US" sz="160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화물 유치 전략</a:t>
              </a:r>
              <a:endParaRPr lang="ko-KR" altLang="en-US" sz="1600" dirty="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AF1FF502-FC78-4FDD-AECC-1D933C76AB65}"/>
                </a:ext>
              </a:extLst>
            </p:cNvPr>
            <p:cNvGrpSpPr/>
            <p:nvPr/>
          </p:nvGrpSpPr>
          <p:grpSpPr>
            <a:xfrm>
              <a:off x="4105058" y="4201074"/>
              <a:ext cx="327595" cy="313945"/>
              <a:chOff x="3960679" y="4268957"/>
              <a:chExt cx="327595" cy="313945"/>
            </a:xfrm>
          </p:grpSpPr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525CE6B9-A6D9-41C7-8DE9-85C36E5A00BF}"/>
                  </a:ext>
                </a:extLst>
              </p:cNvPr>
              <p:cNvSpPr/>
              <p:nvPr/>
            </p:nvSpPr>
            <p:spPr>
              <a:xfrm>
                <a:off x="3960679" y="4268957"/>
                <a:ext cx="327595" cy="30882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0339FF-29D1-4DDC-B79C-DEF4B1251D96}"/>
                  </a:ext>
                </a:extLst>
              </p:cNvPr>
              <p:cNvSpPr txBox="1"/>
              <p:nvPr/>
            </p:nvSpPr>
            <p:spPr>
              <a:xfrm>
                <a:off x="3975236" y="4275125"/>
                <a:ext cx="298480" cy="3077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en-US" altLang="ko-KR" sz="1400" dirty="0">
                    <a:ln w="3175">
                      <a:solidFill>
                        <a:srgbClr val="0068BC">
                          <a:alpha val="10000"/>
                        </a:srgbClr>
                      </a:solidFill>
                    </a:ln>
                    <a:solidFill>
                      <a:srgbClr val="09102A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2</a:t>
                </a:r>
                <a:endParaRPr lang="ko-KR" altLang="en-US" sz="1400" dirty="0">
                  <a:ln w="3175">
                    <a:solidFill>
                      <a:srgbClr val="0068BC">
                        <a:alpha val="10000"/>
                      </a:srgbClr>
                    </a:solidFill>
                  </a:ln>
                  <a:solidFill>
                    <a:srgbClr val="09102A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9D56F9CC-E665-4790-8F49-916BF9F4EC1C}"/>
              </a:ext>
            </a:extLst>
          </p:cNvPr>
          <p:cNvGrpSpPr/>
          <p:nvPr/>
        </p:nvGrpSpPr>
        <p:grpSpPr>
          <a:xfrm>
            <a:off x="5129048" y="4653876"/>
            <a:ext cx="2425425" cy="338554"/>
            <a:chOff x="4105058" y="4191863"/>
            <a:chExt cx="2425425" cy="33855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CEF6454-F161-4C82-91F0-0496547BEAC1}"/>
                </a:ext>
              </a:extLst>
            </p:cNvPr>
            <p:cNvSpPr txBox="1"/>
            <p:nvPr/>
          </p:nvSpPr>
          <p:spPr>
            <a:xfrm>
              <a:off x="4569690" y="4191863"/>
              <a:ext cx="1960793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buClr>
                  <a:prstClr val="white">
                    <a:lumMod val="50000"/>
                  </a:prstClr>
                </a:buClr>
                <a:defRPr/>
              </a:pPr>
              <a:r>
                <a:rPr lang="ko-KR" altLang="en-US" sz="160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물동량 실적</a:t>
              </a:r>
              <a:r>
                <a:rPr lang="en-US" altLang="ko-KR" sz="160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(</a:t>
              </a:r>
              <a:r>
                <a:rPr lang="ko-KR" altLang="en-US" sz="160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최근 </a:t>
              </a:r>
              <a:r>
                <a:rPr lang="en-US" altLang="ko-KR" sz="160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5</a:t>
              </a:r>
              <a:r>
                <a:rPr lang="ko-KR" altLang="en-US" sz="160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년</a:t>
              </a:r>
              <a:r>
                <a:rPr lang="en-US" altLang="ko-KR" sz="1600" dirty="0" smtClean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)</a:t>
              </a:r>
              <a:endParaRPr lang="ko-KR" altLang="en-US" sz="1600" dirty="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725542BE-383B-4144-85BF-D1055F71DBA7}"/>
                </a:ext>
              </a:extLst>
            </p:cNvPr>
            <p:cNvGrpSpPr/>
            <p:nvPr/>
          </p:nvGrpSpPr>
          <p:grpSpPr>
            <a:xfrm>
              <a:off x="4105058" y="4201074"/>
              <a:ext cx="327595" cy="313945"/>
              <a:chOff x="3960679" y="4268957"/>
              <a:chExt cx="327595" cy="313945"/>
            </a:xfrm>
          </p:grpSpPr>
          <p:sp>
            <p:nvSpPr>
              <p:cNvPr id="33" name="직사각형 32">
                <a:extLst>
                  <a:ext uri="{FF2B5EF4-FFF2-40B4-BE49-F238E27FC236}">
                    <a16:creationId xmlns:a16="http://schemas.microsoft.com/office/drawing/2014/main" id="{9D2E5BEA-8E79-4AC7-8351-C922D79B88C5}"/>
                  </a:ext>
                </a:extLst>
              </p:cNvPr>
              <p:cNvSpPr/>
              <p:nvPr/>
            </p:nvSpPr>
            <p:spPr>
              <a:xfrm>
                <a:off x="3960679" y="4268957"/>
                <a:ext cx="327595" cy="30882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28F317A-ECDE-4156-8E10-5D47052C1476}"/>
                  </a:ext>
                </a:extLst>
              </p:cNvPr>
              <p:cNvSpPr txBox="1"/>
              <p:nvPr/>
            </p:nvSpPr>
            <p:spPr>
              <a:xfrm>
                <a:off x="3975236" y="4275125"/>
                <a:ext cx="298480" cy="3077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buClr>
                    <a:prstClr val="white">
                      <a:lumMod val="50000"/>
                    </a:prstClr>
                  </a:buClr>
                  <a:defRPr/>
                </a:pPr>
                <a:r>
                  <a:rPr lang="en-US" altLang="ko-KR" sz="1400" dirty="0">
                    <a:ln w="3175">
                      <a:solidFill>
                        <a:srgbClr val="0068BC">
                          <a:alpha val="10000"/>
                        </a:srgbClr>
                      </a:solidFill>
                    </a:ln>
                    <a:solidFill>
                      <a:srgbClr val="09102A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3</a:t>
                </a:r>
                <a:endParaRPr lang="ko-KR" altLang="en-US" sz="1400" dirty="0">
                  <a:ln w="3175">
                    <a:solidFill>
                      <a:srgbClr val="0068BC">
                        <a:alpha val="10000"/>
                      </a:srgbClr>
                    </a:solidFill>
                  </a:ln>
                  <a:solidFill>
                    <a:srgbClr val="09102A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</p:grpSp>
      <p:pic>
        <p:nvPicPr>
          <p:cNvPr id="37" name="그래픽 36">
            <a:extLst>
              <a:ext uri="{FF2B5EF4-FFF2-40B4-BE49-F238E27FC236}">
                <a16:creationId xmlns:a16="http://schemas.microsoft.com/office/drawing/2014/main" id="{406A7BEA-41A6-49F9-B308-CDC36D749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856289" y="6276880"/>
            <a:ext cx="1903568" cy="30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65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7EABD516-4718-4501-8830-605C96FC591D}"/>
              </a:ext>
            </a:extLst>
          </p:cNvPr>
          <p:cNvSpPr/>
          <p:nvPr/>
        </p:nvSpPr>
        <p:spPr>
          <a:xfrm>
            <a:off x="472107" y="599493"/>
            <a:ext cx="3113353" cy="446276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1. </a:t>
            </a:r>
            <a:r>
              <a:rPr kumimoji="0" lang="ko-KR" altLang="en-US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사업 모델 및 운영 컨셉</a:t>
            </a:r>
            <a:endParaRPr kumimoji="0" lang="en-US" altLang="ko-KR" sz="2300" b="1" i="0" u="none" strike="noStrike" kern="1200" cap="none" spc="0" normalizeH="0" baseline="0" noProof="0" dirty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66493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7EABD516-4718-4501-8830-605C96FC591D}"/>
              </a:ext>
            </a:extLst>
          </p:cNvPr>
          <p:cNvSpPr/>
          <p:nvPr/>
        </p:nvSpPr>
        <p:spPr>
          <a:xfrm>
            <a:off x="472107" y="599493"/>
            <a:ext cx="2206053" cy="446276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2. </a:t>
            </a:r>
            <a:r>
              <a:rPr kumimoji="0" lang="ko-KR" altLang="en-US" sz="2300" b="1" i="0" u="none" strike="noStrike" kern="1200" cap="none" spc="0" normalizeH="0" baseline="0" noProof="0" dirty="0" smtClean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화물 유치 전략</a:t>
            </a:r>
            <a:endParaRPr kumimoji="0" lang="en-US" altLang="ko-KR" sz="2300" b="1" i="0" u="none" strike="noStrike" kern="1200" cap="none" spc="0" normalizeH="0" baseline="0" noProof="0" dirty="0">
              <a:ln w="3175"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87480908"/>
      </p:ext>
    </p:extLst>
  </p:cSld>
  <p:clrMapOvr>
    <a:masterClrMapping/>
  </p:clrMapOvr>
</p:sld>
</file>

<file path=ppt/theme/theme1.xml><?xml version="1.0" encoding="utf-8"?>
<a:theme xmlns:a="http://schemas.openxmlformats.org/drawingml/2006/main" name="인천국제공항">
  <a:themeElements>
    <a:clrScheme name="인천국제공항_기본">
      <a:dk1>
        <a:sysClr val="windowText" lastClr="000000"/>
      </a:dk1>
      <a:lt1>
        <a:sysClr val="window" lastClr="FFFFFF"/>
      </a:lt1>
      <a:dk2>
        <a:srgbClr val="2B4983"/>
      </a:dk2>
      <a:lt2>
        <a:srgbClr val="E7E6E6"/>
      </a:lt2>
      <a:accent1>
        <a:srgbClr val="09102A"/>
      </a:accent1>
      <a:accent2>
        <a:srgbClr val="6282C2"/>
      </a:accent2>
      <a:accent3>
        <a:srgbClr val="549A94"/>
      </a:accent3>
      <a:accent4>
        <a:srgbClr val="FAA619"/>
      </a:accent4>
      <a:accent5>
        <a:srgbClr val="FAC02E"/>
      </a:accent5>
      <a:accent6>
        <a:srgbClr val="236124"/>
      </a:accent6>
      <a:hlink>
        <a:srgbClr val="0563C1"/>
      </a:hlink>
      <a:folHlink>
        <a:srgbClr val="954F72"/>
      </a:folHlink>
    </a:clrScheme>
    <a:fontScheme name="넥슨1">
      <a:majorFont>
        <a:latin typeface="Bahnschrift"/>
        <a:ea typeface="넥슨Lv1고딕"/>
        <a:cs typeface=""/>
      </a:majorFont>
      <a:minorFont>
        <a:latin typeface="Bahnschrift Light"/>
        <a:ea typeface="넥슨Lv1고딕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632</TotalTime>
  <Words>424</Words>
  <Application>Microsoft Office PowerPoint</Application>
  <PresentationFormat>와이드스크린</PresentationFormat>
  <Paragraphs>156</Paragraphs>
  <Slides>26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26</vt:i4>
      </vt:variant>
    </vt:vector>
  </HeadingPairs>
  <TitlesOfParts>
    <vt:vector size="36" baseType="lpstr">
      <vt:lpstr>KoPub돋움체 Medium</vt:lpstr>
      <vt:lpstr>Arial</vt:lpstr>
      <vt:lpstr>넥슨Lv1고딕 Bold</vt:lpstr>
      <vt:lpstr>G마켓 산스 TTF Bold</vt:lpstr>
      <vt:lpstr>나눔스퀘어 ExtraBold</vt:lpstr>
      <vt:lpstr>나눔스퀘어_ac Bold</vt:lpstr>
      <vt:lpstr>넥슨Lv1고딕</vt:lpstr>
      <vt:lpstr>넥슨Lv1고딕 Light</vt:lpstr>
      <vt:lpstr>맑은 고딕</vt:lpstr>
      <vt:lpstr>인천국제공항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표준템플릿1</dc:title>
  <dc:creator>IIAC</dc:creator>
  <cp:lastModifiedBy>vdiadmin</cp:lastModifiedBy>
  <cp:revision>31</cp:revision>
  <dcterms:created xsi:type="dcterms:W3CDTF">2021-12-06T06:49:53Z</dcterms:created>
  <dcterms:modified xsi:type="dcterms:W3CDTF">2025-02-11T01:57:40Z</dcterms:modified>
</cp:coreProperties>
</file>